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5" r:id="rId5"/>
    <p:sldId id="259" r:id="rId6"/>
    <p:sldId id="260" r:id="rId7"/>
    <p:sldId id="261" r:id="rId8"/>
    <p:sldId id="262" r:id="rId9"/>
    <p:sldId id="313" r:id="rId10"/>
    <p:sldId id="263" r:id="rId11"/>
    <p:sldId id="265" r:id="rId12"/>
    <p:sldId id="312" r:id="rId13"/>
    <p:sldId id="314" r:id="rId14"/>
    <p:sldId id="321" r:id="rId15"/>
    <p:sldId id="320" r:id="rId16"/>
    <p:sldId id="266" r:id="rId17"/>
    <p:sldId id="264" r:id="rId18"/>
    <p:sldId id="267" r:id="rId19"/>
    <p:sldId id="301" r:id="rId20"/>
    <p:sldId id="311" r:id="rId21"/>
    <p:sldId id="268" r:id="rId22"/>
    <p:sldId id="302" r:id="rId23"/>
    <p:sldId id="303" r:id="rId24"/>
    <p:sldId id="304" r:id="rId25"/>
    <p:sldId id="269" r:id="rId26"/>
    <p:sldId id="270" r:id="rId27"/>
    <p:sldId id="295" r:id="rId28"/>
    <p:sldId id="296" r:id="rId29"/>
    <p:sldId id="271" r:id="rId30"/>
    <p:sldId id="293" r:id="rId31"/>
    <p:sldId id="294" r:id="rId32"/>
    <p:sldId id="272" r:id="rId33"/>
    <p:sldId id="273" r:id="rId34"/>
    <p:sldId id="300" r:id="rId35"/>
    <p:sldId id="274" r:id="rId36"/>
    <p:sldId id="305" r:id="rId37"/>
    <p:sldId id="306" r:id="rId38"/>
    <p:sldId id="275" r:id="rId39"/>
    <p:sldId id="322" r:id="rId40"/>
    <p:sldId id="323" r:id="rId41"/>
    <p:sldId id="324" r:id="rId42"/>
    <p:sldId id="276" r:id="rId43"/>
    <p:sldId id="297" r:id="rId44"/>
    <p:sldId id="277" r:id="rId45"/>
    <p:sldId id="317" r:id="rId46"/>
    <p:sldId id="318" r:id="rId47"/>
    <p:sldId id="278" r:id="rId48"/>
    <p:sldId id="319" r:id="rId49"/>
    <p:sldId id="298" r:id="rId50"/>
    <p:sldId id="299" r:id="rId51"/>
    <p:sldId id="279" r:id="rId52"/>
    <p:sldId id="280" r:id="rId53"/>
    <p:sldId id="289" r:id="rId54"/>
    <p:sldId id="281" r:id="rId55"/>
    <p:sldId id="316" r:id="rId56"/>
    <p:sldId id="307" r:id="rId57"/>
    <p:sldId id="282" r:id="rId58"/>
    <p:sldId id="290" r:id="rId59"/>
    <p:sldId id="291" r:id="rId60"/>
    <p:sldId id="292" r:id="rId61"/>
    <p:sldId id="283" r:id="rId62"/>
    <p:sldId id="284" r:id="rId63"/>
    <p:sldId id="287" r:id="rId64"/>
    <p:sldId id="288" r:id="rId65"/>
    <p:sldId id="285" r:id="rId66"/>
    <p:sldId id="308" r:id="rId67"/>
    <p:sldId id="310" r:id="rId68"/>
    <p:sldId id="309" r:id="rId69"/>
    <p:sldId id="286" r:id="rId7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6" d="100"/>
          <a:sy n="66" d="100"/>
        </p:scale>
        <p:origin x="1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9DC211-F76B-49F2-A227-8A7E722CD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E0417F-9C9D-49CA-BAE0-B5C90D344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BB61723-E005-4297-A18E-F97B548A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479A7A6-0655-4F97-99E5-C478AF12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7F7C69D-A435-438A-9EFE-D5C2695E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10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F3C5F0-6C14-40D4-8D90-03B25943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289DCB5-BB03-4B40-9E2D-0A4FF9821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9A727AC-64CA-4A77-8B3D-F8107699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77C1683-CB2F-49D3-937F-4005F024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8B4F597-9ECA-41A2-A94C-8089808B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776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6A8B4E1-1140-4553-9CE6-9C85D36AF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FA88499-2D1E-415A-85BC-161DCE90B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721453-4CB9-4C9F-AD27-46BE049D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5FC189-6474-49CB-B131-D85B3C01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7000784-BB61-4F7D-8B0D-0F3059B8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29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FF3DB6-4C8A-4C1D-BEE9-29346762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621870-44BC-4760-885D-ABDB80728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7435601-C425-4113-A9C7-156D9A6F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390874D-2BD4-4644-AB48-B339FE74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D6717FB-5404-47AC-B30E-2FCFE28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41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0900BA-03B1-4E26-B12C-99433F78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D73800A-EFB6-467D-8666-CBF2F448B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65F0EE-7E09-4DC7-97DC-C7D168D5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F5F1B7C-1BA3-4DAE-832B-3C4E6742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794343-5A69-4E39-A0E4-DB466383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7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7CB110-B229-442C-BFDF-9B32076F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4EFDDB-53A8-4526-8D4A-9546D836B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30BC9E3-C5ED-487D-B1AA-3DCBE05D1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8D50F28-9D1E-423C-8C33-15534EE1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2A0FD43-BAA0-45AD-9407-06DA909E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7EFDC45-5D99-4DB2-93BE-D0F34457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879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2A3E55A-D529-43B3-9BFC-444A1CE5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ACDD224-9EF9-4D4B-A118-8B6E3C1F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E0037BC-ED73-4928-9288-D78048FF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E66278E-A6FF-476F-A85F-047B94BAF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75477C7-AF26-4A5F-90AD-72C590FFE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69846422-71E6-400F-A872-E654A6AD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CD976BF2-D92A-4EE0-84B5-393EED6B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7BED0F8-6AF6-4B93-A7E1-2F58B4D8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509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80FE66-1CC7-40F1-A6B4-71FD1ADD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5BE451D-A861-421E-8C94-0F8B2715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8705BC1-3603-4158-9D36-ACEB6252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FB541A7-5127-4D7F-99EC-4ECFF296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673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FE5D450-08A5-43A8-B93D-CF3A1A8B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EB839BA-16F8-4D3E-8CE5-CDC76EB2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391A8C4-301B-402E-8A1D-3E112AAE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845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B92973-7292-4E38-82E2-2EA0ED4B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E1DE6C-740B-4618-8696-5860955BE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4892F03-FC4B-45A8-AE8D-60359ECA9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B5629B6-23BC-4F48-B3D8-63E946BC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5D1C96F-AE9C-4396-9F92-BDD3C989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C27DAD1-67E2-4484-8D53-B5802CE0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933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3FA407-0773-4414-AE6B-E0579980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4D990F3-7E50-4132-9683-476FFE6F7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DC451A8-088B-4D41-A62E-7B1FA11F8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EF61906-22C0-4241-A233-B12C4D64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D019F47-A3D4-42D1-A36F-5A3986DC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FAAC1C0-BD94-4398-AAC5-68F4C378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31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21BAAE0-50D5-481F-8D93-4B3E4BE1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08885D2-1538-4FBD-ABF7-38D5D504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ECAFA6B-3078-468F-A412-77C4D4000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F2F0-231A-4C26-87D6-B26CF81FB5B9}" type="datetimeFigureOut">
              <a:rPr lang="th-TH" smtClean="0"/>
              <a:t>25/06/62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E00FE08-E3B1-4295-AFDD-A12741A56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086BEF8-DA51-4418-B320-F15CF3026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D270-5E57-4499-8D68-7932A18DC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787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595723-0FCD-4D4D-A027-F2346C33B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3238"/>
            <a:ext cx="9144000" cy="1655762"/>
          </a:xfrm>
        </p:spPr>
        <p:txBody>
          <a:bodyPr>
            <a:normAutofit/>
          </a:bodyPr>
          <a:lstStyle/>
          <a:p>
            <a:r>
              <a:rPr lang="th-TH" sz="9600" b="1" dirty="0"/>
              <a:t>สถานศึกษาปลอดภัย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C2819B1-E83B-4963-A102-B1D424BFF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2961"/>
            <a:ext cx="9144000" cy="1195044"/>
          </a:xfrm>
        </p:spPr>
        <p:txBody>
          <a:bodyPr>
            <a:normAutofit/>
          </a:bodyPr>
          <a:lstStyle/>
          <a:p>
            <a:r>
              <a:rPr lang="th-TH" sz="4400" b="1" dirty="0"/>
              <a:t>วิทยาลัยการอาชีพบำเหน็จณรงค์</a:t>
            </a:r>
          </a:p>
        </p:txBody>
      </p:sp>
    </p:spTree>
    <p:extLst>
      <p:ext uri="{BB962C8B-B14F-4D97-AF65-F5344CB8AC3E}">
        <p14:creationId xmlns:p14="http://schemas.microsoft.com/office/powerpoint/2010/main" val="114654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8DE1A8-4C17-402D-B833-0FFD92A5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7. อบรมการปฐมพยาบาลเบื้องต้น บุคลากรทางการศึกษา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77E400D-28A0-47A8-8975-A84F21D90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เอกสารเข้ารับการอบรม ที่เกี่ยวข้อง</a:t>
            </a:r>
          </a:p>
          <a:p>
            <a:r>
              <a:rPr lang="th-TH" dirty="0"/>
              <a:t>สำเนาประกาศนียบัตรที่ผ่านการเข้าร่วม</a:t>
            </a:r>
          </a:p>
        </p:txBody>
      </p:sp>
    </p:spTree>
    <p:extLst>
      <p:ext uri="{BB962C8B-B14F-4D97-AF65-F5344CB8AC3E}">
        <p14:creationId xmlns:p14="http://schemas.microsoft.com/office/powerpoint/2010/main" val="87169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2C5437C-CD3E-4DE0-A4BA-F3ED97AA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891" y="1494374"/>
            <a:ext cx="6641123" cy="3869250"/>
          </a:xfrm>
        </p:spPr>
        <p:txBody>
          <a:bodyPr>
            <a:normAutofit/>
          </a:bodyPr>
          <a:lstStyle/>
          <a:p>
            <a:pPr algn="thaiDist"/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โครงการ ดำเนินการเพื่อรักษาความสะอาด ความเป็นระเบียบเรียบร้อย</a:t>
            </a:r>
          </a:p>
        </p:txBody>
      </p:sp>
      <p:pic>
        <p:nvPicPr>
          <p:cNvPr id="20482" name="Picture 2" descr="à¸à¸¥à¸à¸²à¸£à¸à¹à¸à¸«à¸²à¸£à¸¹à¸à¸ à¸²à¸à¸ªà¸³à¸«à¸£à¸±à¸ Big cleaning day png">
            <a:extLst>
              <a:ext uri="{FF2B5EF4-FFF2-40B4-BE49-F238E27FC236}">
                <a16:creationId xmlns:a16="http://schemas.microsoft.com/office/drawing/2014/main" id="{C96D60E9-D3A2-47C5-B941-5D21D81C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86" y="1256079"/>
            <a:ext cx="4178691" cy="43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2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2F1FF2F-EEB4-405B-BBF5-55CD816A0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7338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2C75215-0C10-46F2-9520-9D104EA8040F}"/>
              </a:ext>
            </a:extLst>
          </p:cNvPr>
          <p:cNvSpPr/>
          <p:nvPr/>
        </p:nvSpPr>
        <p:spPr>
          <a:xfrm>
            <a:off x="0" y="5532436"/>
            <a:ext cx="12192000" cy="1205989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BD8B5E-5E94-4611-9530-82B6FD50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โครงการ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Cleaning Day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21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594A373-C2AA-4FFC-920A-AAD09695E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7338" cy="6858000"/>
          </a:xfrm>
        </p:spPr>
      </p:pic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686A3D58-FC20-4D2A-82E3-CAB2A0435C69}"/>
              </a:ext>
            </a:extLst>
          </p:cNvPr>
          <p:cNvSpPr/>
          <p:nvPr/>
        </p:nvSpPr>
        <p:spPr>
          <a:xfrm>
            <a:off x="0" y="5483293"/>
            <a:ext cx="8074855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CCE0FB-1602-496C-BA69-B9207954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ทำความสะอาดห้องน้ำ เพื่อสุขอนามัย ที่ถูกต้อง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261676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4">
            <a:extLst>
              <a:ext uri="{FF2B5EF4-FFF2-40B4-BE49-F238E27FC236}">
                <a16:creationId xmlns:a16="http://schemas.microsoft.com/office/drawing/2014/main" id="{8C848AD9-2876-49F5-888E-E8BF5CB92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6FECA0-00FE-4801-B161-0C3959D8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604974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นอกจาก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cleaning day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ทางวิทยาลัยก็จัดการทำ 5ส รวมทั้งกำลังเข้าสู่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office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จึงมีการจัดเตรียมห้องให้เป็นระเบียบน่าเรียน มากยิ่งขึ้น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17C07EB-891D-4F6D-A4F6-C970F4F5C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1179" cy="6858000"/>
          </a:xfrm>
        </p:spPr>
      </p:pic>
    </p:spTree>
    <p:extLst>
      <p:ext uri="{BB962C8B-B14F-4D97-AF65-F5344CB8AC3E}">
        <p14:creationId xmlns:p14="http://schemas.microsoft.com/office/powerpoint/2010/main" val="176553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D7058B6-62EB-4B11-AB7B-E4C8E2526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BC941225-1824-44E6-A123-40AD39C5C78A}"/>
              </a:ext>
            </a:extLst>
          </p:cNvPr>
          <p:cNvSpPr/>
          <p:nvPr/>
        </p:nvSpPr>
        <p:spPr>
          <a:xfrm>
            <a:off x="0" y="5483293"/>
            <a:ext cx="9973994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23D5F5-BA1A-4F89-8BF6-1C4882CF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9087729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 ทำความสะอาดทั้งบริเวณห้องประชุม อาคารเรียน และ บริเวณพักผ่อน</a:t>
            </a:r>
          </a:p>
        </p:txBody>
      </p:sp>
    </p:spTree>
    <p:extLst>
      <p:ext uri="{BB962C8B-B14F-4D97-AF65-F5344CB8AC3E}">
        <p14:creationId xmlns:p14="http://schemas.microsoft.com/office/powerpoint/2010/main" val="1466722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8E0992-3047-4EA1-A3E3-69C32655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9. การดูแล สำรวจความปลอดภัยในสถานศึกษา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E2C526-3691-48B0-820B-79F1138DD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กำหนดผู้รับผิดชอบ ลงลายลักษณ์อักษร</a:t>
            </a:r>
          </a:p>
          <a:p>
            <a:r>
              <a:rPr lang="th-TH" dirty="0"/>
              <a:t>นำผลที่ได้ สรุป และ ปรับปรุงแก้ไข</a:t>
            </a:r>
          </a:p>
        </p:txBody>
      </p:sp>
    </p:spTree>
    <p:extLst>
      <p:ext uri="{BB962C8B-B14F-4D97-AF65-F5344CB8AC3E}">
        <p14:creationId xmlns:p14="http://schemas.microsoft.com/office/powerpoint/2010/main" val="68524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650CF2-EAC8-4587-BBF0-C87A7269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10. อุปกรณ์ป้องกันอันตรายของเครื่องจักร เครื่องมือ (</a:t>
            </a:r>
            <a:r>
              <a:rPr lang="en-US" dirty="0"/>
              <a:t>safeguard</a:t>
            </a:r>
            <a:r>
              <a:rPr lang="th-TH" dirty="0"/>
              <a:t>) ในสถานศึกษาอย่างครบถ้วน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EF53B1A-9848-4CA9-8BD9-1DEFF18F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168"/>
            <a:ext cx="10515600" cy="4351338"/>
          </a:xfrm>
        </p:spPr>
        <p:txBody>
          <a:bodyPr/>
          <a:lstStyle/>
          <a:p>
            <a:r>
              <a:rPr lang="th-TH" dirty="0"/>
              <a:t>การติดตั้งอุปกรณ์ป้องกันอันตรายจากเครื่องจักร</a:t>
            </a:r>
          </a:p>
          <a:p>
            <a:r>
              <a:rPr lang="th-TH" dirty="0"/>
              <a:t>คำสั่งแต่งตั้ง มอบดูแล สำรวจ อุปกรณ์เครื่องจักร ลงนามผู้อำนวยการ</a:t>
            </a:r>
          </a:p>
          <a:p>
            <a:r>
              <a:rPr lang="th-TH" dirty="0"/>
              <a:t>เอกสารผลการดำเนินการ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3676701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0500F6-1EC8-411E-80C3-EAF55FC4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793" y="2039816"/>
            <a:ext cx="5807329" cy="1943906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๑๑. ระบบป้องกันอันตราย จาก ไฟฟ้ารั่ว</a:t>
            </a:r>
          </a:p>
        </p:txBody>
      </p:sp>
      <p:pic>
        <p:nvPicPr>
          <p:cNvPr id="19458" name="Picture 2" descr="à¸à¸¥à¸à¸²à¸£à¸à¹à¸à¸«à¸²à¸£à¸¹à¸à¸ à¸²à¸à¸ªà¸³à¸«à¸£à¸±à¸ electric leakage png">
            <a:extLst>
              <a:ext uri="{FF2B5EF4-FFF2-40B4-BE49-F238E27FC236}">
                <a16:creationId xmlns:a16="http://schemas.microsoft.com/office/drawing/2014/main" id="{2C86D5D0-8499-44DB-A178-4A3B2BAB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43" b="92535" l="7143" r="93544">
                        <a14:foregroundMark x1="7143" y1="92068" x2="7143" y2="92068"/>
                        <a14:foregroundMark x1="93544" y1="92535" x2="93544" y2="92535"/>
                        <a14:foregroundMark x1="49725" y1="6843" x2="49725" y2="6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22" y="1367119"/>
            <a:ext cx="3724122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2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D6D898B-F1C3-484B-8F0C-CA2251E28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2A98E4-E96F-4162-87AB-12AC7E39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05" y="305655"/>
            <a:ext cx="4881489" cy="6246690"/>
          </a:xfrm>
        </p:spPr>
        <p:txBody>
          <a:bodyPr/>
          <a:lstStyle/>
          <a:p>
            <a:pPr algn="thaiDist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ในการตรวจสอบ ความปลอดภัยจากกระแสไฟฟ้า รั่วไหล มีการตรวจสอบสายดินจากครูผู้สอนแผนกไฟฟ้า เป็นผู้ดูแล ตรวจสอบด้วยอุปกรณ์พร้อมกับบันทึกผลไว้กับตารางเช็คสภาพ ทุกเดือน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276BEAB-8259-4E45-B748-0D4F89345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4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555255-0AB2-42E2-BFE7-47F09EB9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1. นโยบายความปลอดภัยในสถานศึกษา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AE7579F-A5F3-4C4F-9F5E-F17C09F9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ผู้อำนวยการลงนาม</a:t>
            </a:r>
          </a:p>
          <a:p>
            <a:r>
              <a:rPr lang="th-TH" dirty="0"/>
              <a:t>เป็นลายลักษณ์อักษร</a:t>
            </a:r>
          </a:p>
        </p:txBody>
      </p:sp>
    </p:spTree>
    <p:extLst>
      <p:ext uri="{BB962C8B-B14F-4D97-AF65-F5344CB8AC3E}">
        <p14:creationId xmlns:p14="http://schemas.microsoft.com/office/powerpoint/2010/main" val="170103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4">
            <a:extLst>
              <a:ext uri="{FF2B5EF4-FFF2-40B4-BE49-F238E27FC236}">
                <a16:creationId xmlns:a16="http://schemas.microsoft.com/office/drawing/2014/main" id="{D93907FA-3C18-4157-95E1-AC202731C6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69DB76-5558-4B0E-AAA6-747A9980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849" y="2334603"/>
            <a:ext cx="5257800" cy="1562149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อุปกรณ์ต่าง ๆ ที่ต้องมีการตรวจสอบสายดินได้แก่ ตู้กดน้ำ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2BA29797-1330-4AD2-A6D6-3E0B4B3AA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2567997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E77C8FE-B730-498C-91E1-287ED3B3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808" y="1850658"/>
            <a:ext cx="5928361" cy="3143250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๑๒. ระบบป้องกัน และ ระงับอัคคีภัยในสถานศึกษา</a:t>
            </a:r>
          </a:p>
        </p:txBody>
      </p:sp>
      <p:pic>
        <p:nvPicPr>
          <p:cNvPr id="18434" name="Picture 2" descr="à¸à¸¥à¸à¸²à¸£à¸à¹à¸à¸«à¸²à¸£à¸¹à¸à¸ à¸²à¸à¸ªà¸³à¸«à¸£à¸±à¸ Protection system png">
            <a:extLst>
              <a:ext uri="{FF2B5EF4-FFF2-40B4-BE49-F238E27FC236}">
                <a16:creationId xmlns:a16="http://schemas.microsoft.com/office/drawing/2014/main" id="{B2CEFDBD-BF0D-40C2-99C8-BB0DC8A3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5238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98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5DB4703-081D-4544-8773-0671ACC02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6AB95BE-0058-4E8E-AE45-22FBBD62FCDF}"/>
              </a:ext>
            </a:extLst>
          </p:cNvPr>
          <p:cNvSpPr/>
          <p:nvPr/>
        </p:nvSpPr>
        <p:spPr>
          <a:xfrm>
            <a:off x="0" y="5331656"/>
            <a:ext cx="12192000" cy="1406770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B15D58-1C39-4049-A4C8-0CFDB7D1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9494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ในด้านความปลอดภัยจาก เหตุอัคคีไฟ วิทยาลัยมีสัญญาณเตือนภัย สำหรับกรณีเกิดเหตุไฟไหม้</a:t>
            </a:r>
          </a:p>
        </p:txBody>
      </p:sp>
    </p:spTree>
    <p:extLst>
      <p:ext uri="{BB962C8B-B14F-4D97-AF65-F5344CB8AC3E}">
        <p14:creationId xmlns:p14="http://schemas.microsoft.com/office/powerpoint/2010/main" val="35647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2515D90-A16F-4A5E-A240-F2CF8C558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9FF4C939-D81F-4FBF-B66C-2B16FF908F42}"/>
              </a:ext>
            </a:extLst>
          </p:cNvPr>
          <p:cNvSpPr/>
          <p:nvPr/>
        </p:nvSpPr>
        <p:spPr>
          <a:xfrm>
            <a:off x="0" y="5331656"/>
            <a:ext cx="12192000" cy="1406770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5026ED-8D2B-44F7-89E1-0DE3216E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9896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กริ่งสัญญาณเตือนภัย จะมีทุกอาคาร ที่มีมากกว่า 1 ชั้น เช่น ตึกอำนวยการ โรงฝึก ตึกสามชั้น และ มีสถานที่เป็นจุดรวมพล</a:t>
            </a:r>
          </a:p>
        </p:txBody>
      </p:sp>
    </p:spTree>
    <p:extLst>
      <p:ext uri="{BB962C8B-B14F-4D97-AF65-F5344CB8AC3E}">
        <p14:creationId xmlns:p14="http://schemas.microsoft.com/office/powerpoint/2010/main" val="335598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625A856-5FBF-4841-A317-36A618A4B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8" y="0"/>
            <a:ext cx="6858000" cy="6858000"/>
          </a:xfr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9633C22-9E19-4FF9-91ED-DECFE83DEE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6566" y="0"/>
            <a:ext cx="6255434" cy="685800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456ACDF4-09F8-4A3A-8C98-417CD9EAA1E9}"/>
              </a:ext>
            </a:extLst>
          </p:cNvPr>
          <p:cNvSpPr/>
          <p:nvPr/>
        </p:nvSpPr>
        <p:spPr>
          <a:xfrm>
            <a:off x="0" y="5179476"/>
            <a:ext cx="12192000" cy="1603718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A78DC1-CB46-4C33-AF5E-F56AA6B9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13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มีการตรวจเช็คอุปกรณ์ถังดับเพลิง ทุก ๆ เดือน โดนผู้รับผิดชอบที่แต่งตั้ง พร้อมบันทึกผลการเช็ค โดยวิธีการเช็คคือ ตัวถังต้องอยู่ในสภาพดีไม่บุบ บวม หรือขึ้นสนิม พร้อมเช็คตะกอนภายในถัง</a:t>
            </a:r>
          </a:p>
        </p:txBody>
      </p:sp>
    </p:spTree>
    <p:extLst>
      <p:ext uri="{BB962C8B-B14F-4D97-AF65-F5344CB8AC3E}">
        <p14:creationId xmlns:p14="http://schemas.microsoft.com/office/powerpoint/2010/main" val="2349544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F4A98-D5CB-4240-A1BB-CC495749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099" y="1993778"/>
            <a:ext cx="6416040" cy="2870444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๑๓. แผนการป้องกันและระงับอัคคีภัยในสถานศึกษา</a:t>
            </a:r>
          </a:p>
        </p:txBody>
      </p:sp>
      <p:pic>
        <p:nvPicPr>
          <p:cNvPr id="17410" name="Picture 2" descr="à¸à¸¥à¸à¸²à¸£à¸à¹à¸à¸«à¸²à¸£à¸¹à¸à¸ à¸²à¸à¸ªà¸³à¸«à¸£à¸±à¸ plan png">
            <a:extLst>
              <a:ext uri="{FF2B5EF4-FFF2-40B4-BE49-F238E27FC236}">
                <a16:creationId xmlns:a16="http://schemas.microsoft.com/office/drawing/2014/main" id="{BA2F5EBF-2125-4797-9190-4D725074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" y="1901720"/>
            <a:ext cx="4013102" cy="30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06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9B841E-C8A4-4253-A497-3B499CE9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392" y="1979710"/>
            <a:ext cx="10515600" cy="2898580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๑๔. การฝึกอบรมการดับเพลิง ขั้นต้น</a:t>
            </a:r>
          </a:p>
        </p:txBody>
      </p:sp>
      <p:pic>
        <p:nvPicPr>
          <p:cNvPr id="6" name="Picture 2" descr="à¸à¸¥à¸à¸²à¸£à¸à¹à¸à¸«à¸²à¸£à¸¹à¸à¸ à¸²à¸à¸ªà¸³à¸«à¸£à¸±à¸ Fire extinguisher png">
            <a:extLst>
              <a:ext uri="{FF2B5EF4-FFF2-40B4-BE49-F238E27FC236}">
                <a16:creationId xmlns:a16="http://schemas.microsoft.com/office/drawing/2014/main" id="{3AB5ACD5-EE3D-461F-B11A-18DCE803E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1158">
            <a:off x="0" y="102790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29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3CD52D1-BCEA-4F5E-976A-74D4CC477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EEA6D19-592C-4478-8FF0-1A7A1CEFBE0F}"/>
              </a:ext>
            </a:extLst>
          </p:cNvPr>
          <p:cNvSpPr/>
          <p:nvPr/>
        </p:nvSpPr>
        <p:spPr>
          <a:xfrm>
            <a:off x="0" y="5331656"/>
            <a:ext cx="12192000" cy="1406770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E31244-9083-443D-9F63-515E26CE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77" y="5532437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องค์การบริหารสวนตำบลบ้านชวน อบรมการดับเพลิงเบื้องต้น แก่นักเรียน นักศึกษา ภายในวิยาลัย</a:t>
            </a:r>
          </a:p>
        </p:txBody>
      </p:sp>
    </p:spTree>
    <p:extLst>
      <p:ext uri="{BB962C8B-B14F-4D97-AF65-F5344CB8AC3E}">
        <p14:creationId xmlns:p14="http://schemas.microsoft.com/office/powerpoint/2010/main" val="183407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8038FB7-55F9-4E75-BF8E-B74CFDFA4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94DD28E5-FDF9-48D4-BF07-32133EA277EC}"/>
              </a:ext>
            </a:extLst>
          </p:cNvPr>
          <p:cNvSpPr/>
          <p:nvPr/>
        </p:nvSpPr>
        <p:spPr>
          <a:xfrm>
            <a:off x="0" y="5483293"/>
            <a:ext cx="9973994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568762-D16D-427E-8BED-71C2CB1D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ในการเข้าอบรม มีนักเรียน เข้ารวมอบรม คิดเป็นร้อยละ 86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175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44ABB5-645C-4EB5-840C-7FC65162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4" y="1915440"/>
            <a:ext cx="6908409" cy="3027120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๑๕. การฝึกซ้อมดับเพลิงและฝึกซ้อมอพยพหนีไฟ</a:t>
            </a:r>
          </a:p>
        </p:txBody>
      </p:sp>
      <p:pic>
        <p:nvPicPr>
          <p:cNvPr id="15364" name="Picture 4" descr="à¸à¸¥à¸à¸²à¸£à¸à¹à¸à¸«à¸²à¸£à¸¹à¸à¸ à¸²à¸à¸ªà¸³à¸«à¸£à¸±à¸ exit png">
            <a:extLst>
              <a:ext uri="{FF2B5EF4-FFF2-40B4-BE49-F238E27FC236}">
                <a16:creationId xmlns:a16="http://schemas.microsoft.com/office/drawing/2014/main" id="{FD37D52D-38DD-4C60-819A-B0A955B0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406445"/>
            <a:ext cx="3546026" cy="40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6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984A1B-20B3-46FA-ABAB-09CD615D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2. แผนงาน และ งบประมาณ ในการดำเนินการด้านความปลอดภัย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032D2AC-51EC-4337-BF42-FFFFE552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ผู้อำนวยการลงนาม</a:t>
            </a:r>
          </a:p>
          <a:p>
            <a:r>
              <a:rPr lang="th-TH" dirty="0"/>
              <a:t>โครงการด้านความปลอดภัย อย่างน้อย 2 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3441925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51FE6EB-B38F-4824-8598-19B53BBF8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4F3CE500-1B91-4604-80D8-629E61EC4786}"/>
              </a:ext>
            </a:extLst>
          </p:cNvPr>
          <p:cNvSpPr/>
          <p:nvPr/>
        </p:nvSpPr>
        <p:spPr>
          <a:xfrm>
            <a:off x="0" y="5379701"/>
            <a:ext cx="12192000" cy="1406770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B17835-D65F-4C63-9CE7-97AAAB01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การฝึกซ้อม การดับเพลิงและการอพยพหนีไฟเบื้องต้น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 หน่วยดับเพลิง อำเภอบำเหน็จณรงค์</a:t>
            </a:r>
          </a:p>
        </p:txBody>
      </p:sp>
    </p:spTree>
    <p:extLst>
      <p:ext uri="{BB962C8B-B14F-4D97-AF65-F5344CB8AC3E}">
        <p14:creationId xmlns:p14="http://schemas.microsoft.com/office/powerpoint/2010/main" val="1681783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22B243A-55A0-4C37-A63F-4F9666C65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EF9421F9-7775-4749-86CB-366328C61127}"/>
              </a:ext>
            </a:extLst>
          </p:cNvPr>
          <p:cNvSpPr/>
          <p:nvPr/>
        </p:nvSpPr>
        <p:spPr>
          <a:xfrm>
            <a:off x="0" y="5483293"/>
            <a:ext cx="9522823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073A5F-F66B-48AD-A952-DAF80FCB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6389" y="5507865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ฝึกอบรม ทั้งนักเรียน นักศึกษา และ บุคลากรในวิทยาลัยทุกคน</a:t>
            </a:r>
          </a:p>
        </p:txBody>
      </p:sp>
    </p:spTree>
    <p:extLst>
      <p:ext uri="{BB962C8B-B14F-4D97-AF65-F5344CB8AC3E}">
        <p14:creationId xmlns:p14="http://schemas.microsoft.com/office/powerpoint/2010/main" val="1446891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9E9742-2AAB-4DC6-B502-3A94335D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98" y="2205586"/>
            <a:ext cx="10515600" cy="2446827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๑๖. การฝึกซ้อมโดย</a:t>
            </a:r>
            <a:b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หน่วยงานในพื้นที่</a:t>
            </a:r>
          </a:p>
        </p:txBody>
      </p:sp>
      <p:pic>
        <p:nvPicPr>
          <p:cNvPr id="14338" name="Picture 2" descr="à¸à¸¥à¸à¸²à¸£à¸à¹à¸à¸«à¸²à¸£à¸¹à¸à¸ à¸²à¸à¸ªà¸³à¸«à¸£à¸±à¸ Certificate png">
            <a:extLst>
              <a:ext uri="{FF2B5EF4-FFF2-40B4-BE49-F238E27FC236}">
                <a16:creationId xmlns:a16="http://schemas.microsoft.com/office/drawing/2014/main" id="{814C7B23-C16A-4076-8858-10E7E444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20" y="1503484"/>
            <a:ext cx="4182648" cy="38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D5F7F5-29EA-4508-8C2A-379E2549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036" y="2464080"/>
            <a:ext cx="10515600" cy="1929839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๑๗. อุปกรณ์ภายในห้องพยาบาล</a:t>
            </a:r>
          </a:p>
        </p:txBody>
      </p:sp>
      <p:pic>
        <p:nvPicPr>
          <p:cNvPr id="13314" name="Picture 2" descr="à¸à¸¥à¸à¸²à¸£à¸à¹à¸à¸«à¸²à¸£à¸¹à¸à¸ à¸²à¸à¸ªà¸³à¸«à¸£à¸±à¸ hospital room png">
            <a:extLst>
              <a:ext uri="{FF2B5EF4-FFF2-40B4-BE49-F238E27FC236}">
                <a16:creationId xmlns:a16="http://schemas.microsoft.com/office/drawing/2014/main" id="{B861CC35-90AD-4DEE-B5F3-0B84174EF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75" y="1382151"/>
            <a:ext cx="4093698" cy="409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72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6355114-71C4-44BF-B365-5E8828C84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1F4771FD-CB75-47FD-86BB-E6FAD1E66C3D}"/>
              </a:ext>
            </a:extLst>
          </p:cNvPr>
          <p:cNvSpPr/>
          <p:nvPr/>
        </p:nvSpPr>
        <p:spPr>
          <a:xfrm>
            <a:off x="0" y="5373858"/>
            <a:ext cx="12192000" cy="136456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32956A-C5DA-4BC4-9E30-A2901D98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2649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ห้องพยาบาล มีการจัด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อุปกรณ์ และ ยา พร้อมวันหมดอายุ และ วิธีการใช้ และ มีผู้ดูแลรับผิดชอบพร้อมให้คำปรึกษา</a:t>
            </a:r>
          </a:p>
        </p:txBody>
      </p:sp>
    </p:spTree>
    <p:extLst>
      <p:ext uri="{BB962C8B-B14F-4D97-AF65-F5344CB8AC3E}">
        <p14:creationId xmlns:p14="http://schemas.microsoft.com/office/powerpoint/2010/main" val="971545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DF15C9-43A3-43CA-BBAA-87D5CA4B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022" y="809831"/>
            <a:ext cx="6210959" cy="4839921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 (หัวเรื่อง)"/>
              </a:rPr>
              <a:t>๑๘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 (หัวเรื่อง)"/>
              </a:rPr>
              <a:t>.</a:t>
            </a:r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 (หัวเรื่อง)"/>
              </a:rPr>
              <a:t>มาตรการป้องกันการเกิดโรคระบาดหรือโรคติดต่อ และ การเผยแพร่ให้ความรู้</a:t>
            </a:r>
          </a:p>
        </p:txBody>
      </p:sp>
      <p:pic>
        <p:nvPicPr>
          <p:cNvPr id="12290" name="Picture 2" descr="à¸à¸¥à¸à¸²à¸£à¸à¹à¸à¸«à¸²à¸£à¸¹à¸à¸ à¸²à¸à¸ªà¸³à¸«à¸£à¸±à¸ Preventive measures png">
            <a:extLst>
              <a:ext uri="{FF2B5EF4-FFF2-40B4-BE49-F238E27FC236}">
                <a16:creationId xmlns:a16="http://schemas.microsoft.com/office/drawing/2014/main" id="{E401937A-F6F0-497E-A1F8-9D33E42A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946" y="1351145"/>
            <a:ext cx="4155710" cy="41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81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9DD1955-6C79-4D27-BB7F-C84C1A0FA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FF46B46-52B6-4EDC-BEC4-739859AE7B4D}"/>
              </a:ext>
            </a:extLst>
          </p:cNvPr>
          <p:cNvSpPr/>
          <p:nvPr/>
        </p:nvSpPr>
        <p:spPr>
          <a:xfrm>
            <a:off x="0" y="5373858"/>
            <a:ext cx="12192000" cy="136456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5C2D62-54FE-4335-BCF4-1E40E32B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3564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ให้ความรู้เกี่ยวกับเรื่องพิษภัยโรคพิษสุนัขบ้า การป้องกันตัวเองจากโรคไข้เลือดออก โดยแพทย์จาก โรงพยาบาลในท้องถิ่น ให้การบรรยาย</a:t>
            </a:r>
          </a:p>
        </p:txBody>
      </p:sp>
    </p:spTree>
    <p:extLst>
      <p:ext uri="{BB962C8B-B14F-4D97-AF65-F5344CB8AC3E}">
        <p14:creationId xmlns:p14="http://schemas.microsoft.com/office/powerpoint/2010/main" val="2225881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34456B7-0117-46B2-9143-0698D5A89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0384C97D-0661-4C3C-9906-8BF529C42611}"/>
              </a:ext>
            </a:extLst>
          </p:cNvPr>
          <p:cNvSpPr/>
          <p:nvPr/>
        </p:nvSpPr>
        <p:spPr>
          <a:xfrm>
            <a:off x="0" y="5483293"/>
            <a:ext cx="9917723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1AB90C-B478-475D-BD9A-CC484B57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ในการอบรม มีนักเรียน นักศึกษาเข้าร่วม คิดเป็นร้อยละ 96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076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06994A-CE8E-4948-917F-A51457A9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114" y="994971"/>
            <a:ext cx="6763657" cy="4868057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๑๙. ห้องน้ำ แยก สำหรับนักเรียน ชาย – หญิง และ อ่างล้างมือ</a:t>
            </a:r>
          </a:p>
        </p:txBody>
      </p:sp>
      <p:pic>
        <p:nvPicPr>
          <p:cNvPr id="11266" name="Picture 2" descr="à¸à¸¥à¸à¸²à¸£à¸à¹à¸à¸«à¸²à¸£à¸¹à¸à¸ à¸²à¸à¸ªà¸³à¸«à¸£à¸±à¸ toilet boy girl png">
            <a:extLst>
              <a:ext uri="{FF2B5EF4-FFF2-40B4-BE49-F238E27FC236}">
                <a16:creationId xmlns:a16="http://schemas.microsoft.com/office/drawing/2014/main" id="{5F9D65AD-DD90-4A95-B495-DB53AC220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220" y="1358954"/>
            <a:ext cx="3565951" cy="38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74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4A8036D-2219-44E5-B90E-53762BA77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7CAF612-57B5-491C-8B97-5DDD11FE3590}"/>
              </a:ext>
            </a:extLst>
          </p:cNvPr>
          <p:cNvSpPr/>
          <p:nvPr/>
        </p:nvSpPr>
        <p:spPr>
          <a:xfrm>
            <a:off x="0" y="5373858"/>
            <a:ext cx="12192000" cy="136456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AD5CDF-11CF-4D1E-9764-FCAAE973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2649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วิทยาลัย มีการแยกห้องน้ำ ชาย และ หญิง สำหรับนนักเรียน นักสึกษา และ คณะครูอาจารย์ </a:t>
            </a:r>
          </a:p>
        </p:txBody>
      </p:sp>
    </p:spTree>
    <p:extLst>
      <p:ext uri="{BB962C8B-B14F-4D97-AF65-F5344CB8AC3E}">
        <p14:creationId xmlns:p14="http://schemas.microsoft.com/office/powerpoint/2010/main" val="59721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8219989C-6534-4081-88F9-01A1845F375C}"/>
              </a:ext>
            </a:extLst>
          </p:cNvPr>
          <p:cNvGrpSpPr/>
          <p:nvPr/>
        </p:nvGrpSpPr>
        <p:grpSpPr>
          <a:xfrm>
            <a:off x="8985148" y="1829986"/>
            <a:ext cx="1805441" cy="1894017"/>
            <a:chOff x="8985148" y="2182683"/>
            <a:chExt cx="1805441" cy="1894017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303A4C65-5C87-4C63-A0E1-4DF161B02937}"/>
                </a:ext>
              </a:extLst>
            </p:cNvPr>
            <p:cNvSpPr/>
            <p:nvPr/>
          </p:nvSpPr>
          <p:spPr>
            <a:xfrm>
              <a:off x="909207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447283-DB73-4C8A-99DE-552ACE3319FB}"/>
                </a:ext>
              </a:extLst>
            </p:cNvPr>
            <p:cNvSpPr txBox="1"/>
            <p:nvPr/>
          </p:nvSpPr>
          <p:spPr>
            <a:xfrm>
              <a:off x="944065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EC5E5B-C4A7-4BE2-9DAD-E90FC41E4DCA}"/>
                </a:ext>
              </a:extLst>
            </p:cNvPr>
            <p:cNvSpPr txBox="1"/>
            <p:nvPr/>
          </p:nvSpPr>
          <p:spPr>
            <a:xfrm>
              <a:off x="8985148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PLAN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2198942-3878-4909-884B-7CA0E318DFD7}"/>
              </a:ext>
            </a:extLst>
          </p:cNvPr>
          <p:cNvGrpSpPr/>
          <p:nvPr/>
        </p:nvGrpSpPr>
        <p:grpSpPr>
          <a:xfrm>
            <a:off x="6381342" y="1829986"/>
            <a:ext cx="1805441" cy="1894017"/>
            <a:chOff x="6381342" y="2182683"/>
            <a:chExt cx="1805441" cy="189401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4B2E4077-565B-48E9-A42E-57895BC5AA27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BFDA63-D1BE-4B0B-A1BF-19B81E35575F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PLAN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047EE7-AD08-45DB-A65A-9FA74A775764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430A81F-25E0-4239-B494-46C9D4937700}"/>
              </a:ext>
            </a:extLst>
          </p:cNvPr>
          <p:cNvGrpSpPr/>
          <p:nvPr/>
        </p:nvGrpSpPr>
        <p:grpSpPr>
          <a:xfrm>
            <a:off x="3884465" y="1829986"/>
            <a:ext cx="1805441" cy="1894017"/>
            <a:chOff x="3884465" y="2182683"/>
            <a:chExt cx="1805441" cy="1894017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6C90D299-5340-438E-A62B-883CADA51767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B84361-FFCA-4952-9762-BC2B8113DC6B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PLAN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A9CFCB-2E2A-4E69-B807-A8DE80F4F84C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DA1449-9BBE-4FB5-854D-B6D832CCD806}"/>
              </a:ext>
            </a:extLst>
          </p:cNvPr>
          <p:cNvGrpSpPr/>
          <p:nvPr/>
        </p:nvGrpSpPr>
        <p:grpSpPr>
          <a:xfrm>
            <a:off x="1387588" y="1829986"/>
            <a:ext cx="1805441" cy="1894017"/>
            <a:chOff x="1387588" y="2182683"/>
            <a:chExt cx="1805441" cy="1894017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E176DFE6-E6EE-4CBF-AB55-962516DAF6EF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2352D7-E64D-4683-8555-4BBBFBED2197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PLAN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E8E3AC-C1DA-4857-8AA2-283A2C840A70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209218"/>
            <a:ext cx="72789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spc="300" dirty="0">
                <a:solidFill>
                  <a:schemeClr val="bg1">
                    <a:lumMod val="65000"/>
                  </a:schemeClr>
                </a:solidFill>
                <a:latin typeface="DSN AmPun Solid" panose="00000400000000000000" pitchFamily="2" charset="-34"/>
                <a:cs typeface="DSN AmPun Solid" panose="00000400000000000000" pitchFamily="2" charset="-34"/>
              </a:rPr>
              <a:t>แผนงาน และ งบประมาณ</a:t>
            </a:r>
            <a:endParaRPr lang="en-US" sz="4000" spc="300" dirty="0">
              <a:solidFill>
                <a:schemeClr val="bg1">
                  <a:lumMod val="65000"/>
                </a:schemeClr>
              </a:solidFill>
              <a:latin typeface="DSN AmPun Solid" panose="00000400000000000000" pitchFamily="2" charset="-34"/>
              <a:cs typeface="DSN AmPun Solid" panose="000004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884BCA-1978-49CC-8588-5399D7CABDE7}"/>
              </a:ext>
            </a:extLst>
          </p:cNvPr>
          <p:cNvGrpSpPr/>
          <p:nvPr/>
        </p:nvGrpSpPr>
        <p:grpSpPr>
          <a:xfrm>
            <a:off x="5378756" y="1040802"/>
            <a:ext cx="1434489" cy="190500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A10DECE-FB54-4F98-9472-6CE168F86075}"/>
              </a:ext>
            </a:extLst>
          </p:cNvPr>
          <p:cNvSpPr/>
          <p:nvPr/>
        </p:nvSpPr>
        <p:spPr>
          <a:xfrm flipV="1">
            <a:off x="1494518" y="2790552"/>
            <a:ext cx="1591582" cy="3567039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33F448-D5EA-4698-93DE-C12876411D16}"/>
              </a:ext>
            </a:extLst>
          </p:cNvPr>
          <p:cNvSpPr/>
          <p:nvPr/>
        </p:nvSpPr>
        <p:spPr>
          <a:xfrm flipV="1">
            <a:off x="3991395" y="2790553"/>
            <a:ext cx="1591582" cy="3567038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2992BDF-F7C4-4374-886A-86270F68E5B1}"/>
              </a:ext>
            </a:extLst>
          </p:cNvPr>
          <p:cNvSpPr/>
          <p:nvPr/>
        </p:nvSpPr>
        <p:spPr>
          <a:xfrm flipV="1">
            <a:off x="6488272" y="2790553"/>
            <a:ext cx="1591582" cy="3567038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066C7CC-77EF-41CA-B323-66B868940684}"/>
              </a:ext>
            </a:extLst>
          </p:cNvPr>
          <p:cNvSpPr/>
          <p:nvPr/>
        </p:nvSpPr>
        <p:spPr>
          <a:xfrm flipV="1">
            <a:off x="9092078" y="2790553"/>
            <a:ext cx="1591582" cy="3567038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149AF21-2235-48F7-BCB5-97AAA5BB7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756" y="5284445"/>
            <a:ext cx="905768" cy="9057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50AA9A-FAB8-4A36-BCFC-AE5A9E8105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69" y="5293497"/>
            <a:ext cx="900162" cy="9001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45F41EB-76B8-4D33-BDB3-4A3E0743A1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177" y="5293497"/>
            <a:ext cx="905770" cy="9057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320AA8-1E5E-496F-9945-24C0399B8D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808" y="5258093"/>
            <a:ext cx="932120" cy="93212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BD90705-18BB-473B-A34A-340D3FE7B602}"/>
              </a:ext>
            </a:extLst>
          </p:cNvPr>
          <p:cNvGrpSpPr/>
          <p:nvPr/>
        </p:nvGrpSpPr>
        <p:grpSpPr>
          <a:xfrm>
            <a:off x="1488849" y="3484745"/>
            <a:ext cx="1604104" cy="1227659"/>
            <a:chOff x="1488849" y="3837442"/>
            <a:chExt cx="1604104" cy="122765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96EA5B9-609B-41D8-BAEB-1AB2F8B9359E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HEADING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FD7EC4-BD0C-414A-BAC7-6A87FBE0FD33}"/>
                </a:ext>
              </a:extLst>
            </p:cNvPr>
            <p:cNvSpPr txBox="1"/>
            <p:nvPr/>
          </p:nvSpPr>
          <p:spPr>
            <a:xfrm>
              <a:off x="1501371" y="4757324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รอรายละเอียด</a:t>
              </a:r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AC51385-1E45-4902-BDC3-8DDF59AAC454}"/>
              </a:ext>
            </a:extLst>
          </p:cNvPr>
          <p:cNvGrpSpPr/>
          <p:nvPr/>
        </p:nvGrpSpPr>
        <p:grpSpPr>
          <a:xfrm>
            <a:off x="3977674" y="3484745"/>
            <a:ext cx="1591582" cy="1227659"/>
            <a:chOff x="3977674" y="3837442"/>
            <a:chExt cx="1591582" cy="12276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F8B1AD-BE20-4D97-80BF-AC12A3B886DB}"/>
                </a:ext>
              </a:extLst>
            </p:cNvPr>
            <p:cNvSpPr txBox="1"/>
            <p:nvPr/>
          </p:nvSpPr>
          <p:spPr>
            <a:xfrm>
              <a:off x="3977674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3A1A4"/>
                  </a:solidFill>
                  <a:latin typeface="Tw Cen MT" panose="020B0602020104020603" pitchFamily="34" charset="0"/>
                </a:rPr>
                <a:t>HEADING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2BC42F-0899-4CCE-A35A-4E495A05687C}"/>
                </a:ext>
              </a:extLst>
            </p:cNvPr>
            <p:cNvSpPr txBox="1"/>
            <p:nvPr/>
          </p:nvSpPr>
          <p:spPr>
            <a:xfrm>
              <a:off x="3977674" y="4757324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รอรายละเอียด</a:t>
              </a:r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1746BE-76D9-44D6-8ED0-355F952A375E}"/>
              </a:ext>
            </a:extLst>
          </p:cNvPr>
          <p:cNvGrpSpPr/>
          <p:nvPr/>
        </p:nvGrpSpPr>
        <p:grpSpPr>
          <a:xfrm>
            <a:off x="6488272" y="3539337"/>
            <a:ext cx="1605288" cy="1188622"/>
            <a:chOff x="6488272" y="3539337"/>
            <a:chExt cx="1605288" cy="118862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F85E69A-BADF-47FA-97F2-BF77348F278C}"/>
                </a:ext>
              </a:extLst>
            </p:cNvPr>
            <p:cNvSpPr txBox="1"/>
            <p:nvPr/>
          </p:nvSpPr>
          <p:spPr>
            <a:xfrm>
              <a:off x="6488272" y="3539337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EE9524"/>
                  </a:solidFill>
                  <a:latin typeface="Tw Cen MT" panose="020B0602020104020603" pitchFamily="34" charset="0"/>
                </a:rPr>
                <a:t>HEADING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4CFAA18-F935-43EC-B7D9-4E19F5F37090}"/>
                </a:ext>
              </a:extLst>
            </p:cNvPr>
            <p:cNvSpPr txBox="1"/>
            <p:nvPr/>
          </p:nvSpPr>
          <p:spPr>
            <a:xfrm>
              <a:off x="6501978" y="4420182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รอรายละเอียด</a:t>
              </a:r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EAB50F2-56A8-4020-BA7E-223D0388029E}"/>
              </a:ext>
            </a:extLst>
          </p:cNvPr>
          <p:cNvGrpSpPr/>
          <p:nvPr/>
        </p:nvGrpSpPr>
        <p:grpSpPr>
          <a:xfrm>
            <a:off x="9078372" y="3484745"/>
            <a:ext cx="1600452" cy="1222059"/>
            <a:chOff x="9078372" y="3837442"/>
            <a:chExt cx="1600452" cy="122205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FDFCA09-96C1-48B9-A4BF-FC3BC14E65FF}"/>
                </a:ext>
              </a:extLst>
            </p:cNvPr>
            <p:cNvSpPr txBox="1"/>
            <p:nvPr/>
          </p:nvSpPr>
          <p:spPr>
            <a:xfrm>
              <a:off x="9087242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C7CBB"/>
                  </a:solidFill>
                  <a:latin typeface="Tw Cen MT" panose="020B0602020104020603" pitchFamily="34" charset="0"/>
                </a:rPr>
                <a:t>HEADING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0ABEF2-EA94-4E61-B642-F3A2B133F939}"/>
                </a:ext>
              </a:extLst>
            </p:cNvPr>
            <p:cNvSpPr txBox="1"/>
            <p:nvPr/>
          </p:nvSpPr>
          <p:spPr>
            <a:xfrm>
              <a:off x="9078372" y="4751724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รอรายละเอียด</a:t>
              </a:r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0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5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6" grpId="0" animBg="1"/>
      <p:bldP spid="20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E7F61BD-2E25-4C16-BBC1-FD5E955AB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E0A676ED-66F3-4EF2-A98D-2C43FF7880FF}"/>
              </a:ext>
            </a:extLst>
          </p:cNvPr>
          <p:cNvSpPr/>
          <p:nvPr/>
        </p:nvSpPr>
        <p:spPr>
          <a:xfrm>
            <a:off x="0" y="5483293"/>
            <a:ext cx="11099409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4C103D-3470-4549-BEBD-3166923F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ห้องน้ำ นักเรียน ทุกห้องมีเวรจัดทำความสะอาด โดยแม่บ้านค่อยดูแล และ ทุกห้องน้ำจะมีการจัดอ้างล้างมือ</a:t>
            </a:r>
          </a:p>
        </p:txBody>
      </p:sp>
    </p:spTree>
    <p:extLst>
      <p:ext uri="{BB962C8B-B14F-4D97-AF65-F5344CB8AC3E}">
        <p14:creationId xmlns:p14="http://schemas.microsoft.com/office/powerpoint/2010/main" val="2649313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987A50B7-FC6C-41AD-86C4-1F3390C67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B8884FF2-060B-4A53-9511-2A9B2EA99B4B}"/>
              </a:ext>
            </a:extLst>
          </p:cNvPr>
          <p:cNvSpPr/>
          <p:nvPr/>
        </p:nvSpPr>
        <p:spPr>
          <a:xfrm>
            <a:off x="0" y="5483293"/>
            <a:ext cx="10846191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2B5B0D-5E62-403F-BCC8-10F0814D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 สุขอนามัยที่ดี วิทยาลัยจัดเตรียม น้ำยาสำหรับล้างมือให้อีกด้วย</a:t>
            </a:r>
          </a:p>
        </p:txBody>
      </p:sp>
    </p:spTree>
    <p:extLst>
      <p:ext uri="{BB962C8B-B14F-4D97-AF65-F5344CB8AC3E}">
        <p14:creationId xmlns:p14="http://schemas.microsoft.com/office/powerpoint/2010/main" val="3731315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2ECB58-AEC6-4F74-8FF8-457D08BC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057" y="1420837"/>
            <a:ext cx="6763657" cy="4016326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๒๐. การจัดน้ำดื่มที่สะอาด ที่ ล้างมือที่ถูกสุขลักษณะ</a:t>
            </a:r>
          </a:p>
        </p:txBody>
      </p:sp>
      <p:pic>
        <p:nvPicPr>
          <p:cNvPr id="10244" name="Picture 4" descr="à¸à¸¥à¸à¸²à¸£à¸à¹à¸à¸«à¸²à¸£à¸¹à¸à¸ à¸²à¸à¸ªà¸³à¸«à¸£à¸±à¸ Hygiene png">
            <a:extLst>
              <a:ext uri="{FF2B5EF4-FFF2-40B4-BE49-F238E27FC236}">
                <a16:creationId xmlns:a16="http://schemas.microsoft.com/office/drawing/2014/main" id="{D60BA942-F824-4485-B15E-FE1BBA07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35" y="1420837"/>
            <a:ext cx="4066545" cy="40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74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6A93F5C-EC9E-4698-9498-37C2FD6BB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61AABB65-70B8-4EE8-B39E-CEC8E5DDF6E9}"/>
              </a:ext>
            </a:extLst>
          </p:cNvPr>
          <p:cNvSpPr/>
          <p:nvPr/>
        </p:nvSpPr>
        <p:spPr>
          <a:xfrm>
            <a:off x="0" y="5483293"/>
            <a:ext cx="11099409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F40F05-6D66-407F-B64A-C3FBCA76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เพื่อสุขอนามัย ที่ดี และ ปลอดภัย วิทยาลัยซึ่งมีการจัดให้ใช้น้ำมะกุดในการล้างมือด้วย</a:t>
            </a:r>
          </a:p>
        </p:txBody>
      </p:sp>
    </p:spTree>
    <p:extLst>
      <p:ext uri="{BB962C8B-B14F-4D97-AF65-F5344CB8AC3E}">
        <p14:creationId xmlns:p14="http://schemas.microsoft.com/office/powerpoint/2010/main" val="1725315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89B132-7940-4D62-BB9E-CEEEAFE4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30" y="1324150"/>
            <a:ext cx="6806084" cy="4094333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๒๑. การจัดที่รับประทานอาหาร และ ที่พักที่เหมาะสม</a:t>
            </a:r>
          </a:p>
        </p:txBody>
      </p:sp>
      <p:pic>
        <p:nvPicPr>
          <p:cNvPr id="9222" name="Picture 6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5369D6BC-3DCD-4037-874C-BA5481EA5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13" y="1439517"/>
            <a:ext cx="4755417" cy="39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91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DC3301D-AD83-4E8F-947A-67D098D5A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7FCDA92-4B7E-40D0-8592-13DE06305BED}"/>
              </a:ext>
            </a:extLst>
          </p:cNvPr>
          <p:cNvSpPr/>
          <p:nvPr/>
        </p:nvSpPr>
        <p:spPr>
          <a:xfrm>
            <a:off x="0" y="4726746"/>
            <a:ext cx="12192000" cy="2011680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ECC569-9B6C-4A1F-B777-FCA5CF73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8658"/>
            <a:ext cx="10515600" cy="3714506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มีการจัดร้านค้า ให้กับนักเรียน และ นักศึกษาอย่างพอเหมาะ และ ที่นั่งที่เพียงพอต่อนักเรียน อีกทั้ง ยังมีร้านสหการ ขายขนม และ เครื่องดื่มต่าง ๆ ไว้บริการอีกด้วย</a:t>
            </a:r>
          </a:p>
        </p:txBody>
      </p:sp>
    </p:spTree>
    <p:extLst>
      <p:ext uri="{BB962C8B-B14F-4D97-AF65-F5344CB8AC3E}">
        <p14:creationId xmlns:p14="http://schemas.microsoft.com/office/powerpoint/2010/main" val="205455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FED0252-2680-4EF8-BC19-95A14045B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734709EB-C85E-4B0D-9F9C-400DD8EA5907}"/>
              </a:ext>
            </a:extLst>
          </p:cNvPr>
          <p:cNvSpPr/>
          <p:nvPr/>
        </p:nvSpPr>
        <p:spPr>
          <a:xfrm>
            <a:off x="0" y="5483293"/>
            <a:ext cx="10832123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FE8A89-22EA-431A-988F-D5B15FEB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ร้านอาหารภายในวิทยาลัย ขายต่อจาน เพียงแค่ 20 บาท อีกทั้งยังมีบริการน้ำดื่มให้ฟรีสำหรับนักเรียนอีกด้วย</a:t>
            </a:r>
          </a:p>
        </p:txBody>
      </p:sp>
    </p:spTree>
    <p:extLst>
      <p:ext uri="{BB962C8B-B14F-4D97-AF65-F5344CB8AC3E}">
        <p14:creationId xmlns:p14="http://schemas.microsoft.com/office/powerpoint/2010/main" val="3515788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076C6E-8C76-4F6C-A46C-901A548B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81" y="196948"/>
            <a:ext cx="10564837" cy="4009927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๒๒. การจัดสภาพแวดล้อมที่เหมาะสมและปลอดภัยในสถานศึกษา</a:t>
            </a:r>
          </a:p>
        </p:txBody>
      </p:sp>
      <p:pic>
        <p:nvPicPr>
          <p:cNvPr id="8194" name="Picture 2" descr="à¸à¸¥à¸à¸²à¸£à¸à¹à¸à¸«à¸²à¸£à¸¹à¸à¸ à¸²à¸à¸ªà¸³à¸«à¸£à¸±à¸ environment png">
            <a:extLst>
              <a:ext uri="{FF2B5EF4-FFF2-40B4-BE49-F238E27FC236}">
                <a16:creationId xmlns:a16="http://schemas.microsoft.com/office/drawing/2014/main" id="{BB5B3FC8-8F20-451F-A73E-9ACD79CA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52689"/>
            <a:ext cx="12237009" cy="38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11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1495483-7C0D-4496-BDDE-C8DA68D53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09A32D8-521A-4C0E-A922-68B96EB11741}"/>
              </a:ext>
            </a:extLst>
          </p:cNvPr>
          <p:cNvSpPr/>
          <p:nvPr/>
        </p:nvSpPr>
        <p:spPr>
          <a:xfrm>
            <a:off x="0" y="4726746"/>
            <a:ext cx="12192000" cy="2011680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D7245B-5A81-4F6B-8D71-1B33D79A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83" y="4726746"/>
            <a:ext cx="10515600" cy="201168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ภายในสถานศึกษา จะเน้นในเรื่องของการสอนหลักสูตร ที่ปฏิบัติจริง พร้อมทั้งแนวทางการป้องกันอุบัติเหตุ ต่าง ๆ ที่เกิดจะเกิดภายในสายงาน อีกทั้งยังจัดอุปกรณ์สำหรับ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ให้กับทุก ๆ กิจกรรมที่ปฏิบัติ</a:t>
            </a:r>
          </a:p>
        </p:txBody>
      </p:sp>
    </p:spTree>
    <p:extLst>
      <p:ext uri="{BB962C8B-B14F-4D97-AF65-F5344CB8AC3E}">
        <p14:creationId xmlns:p14="http://schemas.microsoft.com/office/powerpoint/2010/main" val="1466708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9FF8E7B2-D098-4537-9DF0-D5DDA916D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E80FD0CD-27C6-4DCD-B09C-44C269822A52}"/>
              </a:ext>
            </a:extLst>
          </p:cNvPr>
          <p:cNvSpPr/>
          <p:nvPr/>
        </p:nvSpPr>
        <p:spPr>
          <a:xfrm>
            <a:off x="1" y="5483293"/>
            <a:ext cx="10705514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FD87F1-AAF2-4A62-8540-083E428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สภาพห้องเรียน มีอากาศถ่ายเทสะดวก และ มีแสงสว่างที่เพียงพอ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เพื่อถนอมสายตาด้วย</a:t>
            </a: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1526C8E1-1107-4F10-9CDF-DDAB4CD51A43}"/>
              </a:ext>
            </a:extLst>
          </p:cNvPr>
          <p:cNvSpPr/>
          <p:nvPr/>
        </p:nvSpPr>
        <p:spPr>
          <a:xfrm>
            <a:off x="11546057" y="221260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E367F249-43FD-4907-858E-6EA44BB1FE54}"/>
              </a:ext>
            </a:extLst>
          </p:cNvPr>
          <p:cNvCxnSpPr>
            <a:cxnSpLocks/>
          </p:cNvCxnSpPr>
          <p:nvPr/>
        </p:nvCxnSpPr>
        <p:spPr>
          <a:xfrm>
            <a:off x="10995072" y="1896124"/>
            <a:ext cx="642425" cy="372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CC4A954-5E55-4FC9-A348-B4C8B2F9A930}"/>
              </a:ext>
            </a:extLst>
          </p:cNvPr>
          <p:cNvSpPr txBox="1"/>
          <p:nvPr/>
        </p:nvSpPr>
        <p:spPr>
          <a:xfrm>
            <a:off x="8328074" y="1477107"/>
            <a:ext cx="284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ความสว่างพอดีในการอ่าน</a:t>
            </a:r>
          </a:p>
        </p:txBody>
      </p:sp>
    </p:spTree>
    <p:extLst>
      <p:ext uri="{BB962C8B-B14F-4D97-AF65-F5344CB8AC3E}">
        <p14:creationId xmlns:p14="http://schemas.microsoft.com/office/powerpoint/2010/main" val="230896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83BBA57-2EC5-49CB-B05C-FFC678CF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3. บุคลากรที่รับผิดชอบในสถานศึกษา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2CF69-F336-457F-AA4E-BDA9E84A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คำสั่งลงนามโดยผู้อำนวยการ</a:t>
            </a:r>
          </a:p>
          <a:p>
            <a:r>
              <a:rPr lang="th-TH" dirty="0"/>
              <a:t>ลงเป็นกิจกรรม หรือ เป็นครั้งคราว</a:t>
            </a:r>
          </a:p>
        </p:txBody>
      </p:sp>
    </p:spTree>
    <p:extLst>
      <p:ext uri="{BB962C8B-B14F-4D97-AF65-F5344CB8AC3E}">
        <p14:creationId xmlns:p14="http://schemas.microsoft.com/office/powerpoint/2010/main" val="1047497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D549CD9-C446-46CA-96E7-A87429778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9832E20A-7502-4FAE-AB06-050697DA6DAE}"/>
              </a:ext>
            </a:extLst>
          </p:cNvPr>
          <p:cNvSpPr/>
          <p:nvPr/>
        </p:nvSpPr>
        <p:spPr>
          <a:xfrm>
            <a:off x="0" y="5483293"/>
            <a:ext cx="11268222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F57AE5-D853-4861-91AA-3D6C8659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0795782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อีกทั้ง ยังมีบริการล้างแอร์ จากศูนย์บริการแอร์ภายในสถานศึกษาอีกด้วย</a:t>
            </a:r>
          </a:p>
        </p:txBody>
      </p:sp>
    </p:spTree>
    <p:extLst>
      <p:ext uri="{BB962C8B-B14F-4D97-AF65-F5344CB8AC3E}">
        <p14:creationId xmlns:p14="http://schemas.microsoft.com/office/powerpoint/2010/main" val="3178516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90F97C-E0D9-44C4-9607-D89AEAAC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057" y="836184"/>
            <a:ext cx="7281486" cy="4713312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๒๓. มาตราการเพื่อความปลอดภัยเกี่ยวกับสารเคมีในสถานศึกษา</a:t>
            </a:r>
          </a:p>
        </p:txBody>
      </p:sp>
      <p:pic>
        <p:nvPicPr>
          <p:cNvPr id="21508" name="Picture 4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F6DE7428-3695-4859-BD94-5F70447D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0000" l="10000" r="90000">
                        <a14:foregroundMark x1="35938" y1="17344" x2="35938" y2="17344"/>
                        <a14:foregroundMark x1="43750" y1="14063" x2="43750" y2="14063"/>
                        <a14:foregroundMark x1="39844" y1="5000" x2="39844" y2="5000"/>
                        <a14:foregroundMark x1="65625" y1="25625" x2="65625" y2="25625"/>
                        <a14:foregroundMark x1="71250" y1="22188" x2="71250" y2="22188"/>
                        <a14:foregroundMark x1="67656" y1="16094" x2="67656" y2="1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38" y="932045"/>
            <a:ext cx="4521590" cy="45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15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509030-BE68-4E90-ACCF-2DC9BAE1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15" y="1051560"/>
            <a:ext cx="7217898" cy="4754879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๒๔. รับฟังความคิดเห็นข้อเสนอด้านความปลอดภัย และ นำไปปรับปรุง</a:t>
            </a:r>
          </a:p>
        </p:txBody>
      </p:sp>
      <p:pic>
        <p:nvPicPr>
          <p:cNvPr id="7172" name="Picture 4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3C8C2323-FB35-4AA6-9389-5D89D0CE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733" y="1921119"/>
            <a:ext cx="3015762" cy="301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643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711F9D1-03D7-4FAA-A1D0-154B1B49B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30" y="0"/>
            <a:ext cx="12210830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3EFD688-F7BD-42D2-A1DA-6039C64E2EB0}"/>
              </a:ext>
            </a:extLst>
          </p:cNvPr>
          <p:cNvSpPr/>
          <p:nvPr/>
        </p:nvSpPr>
        <p:spPr>
          <a:xfrm>
            <a:off x="-18830" y="4754880"/>
            <a:ext cx="12210830" cy="1983545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2281B5-A059-4089-9D56-76F7C3E2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74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กล่องรับข้อเสนอแนะ เพื่อนำข้อเสนอต่าง ๆ จากบุคลากร หรือ นักเรียน นักศึกษา ภายในสถานศึกษามาปรับปรุงแก้ไข ข้อระเบียบต่าง ๆ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ให้ครอบคลุมต่อการปฏิบัติจริง</a:t>
            </a:r>
          </a:p>
        </p:txBody>
      </p:sp>
    </p:spTree>
    <p:extLst>
      <p:ext uri="{BB962C8B-B14F-4D97-AF65-F5344CB8AC3E}">
        <p14:creationId xmlns:p14="http://schemas.microsoft.com/office/powerpoint/2010/main" val="3404403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145770B-9D98-46CE-90BC-957C5597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538" y="1448349"/>
            <a:ext cx="5979869" cy="3961301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๒๕. การจัดเก็บข้อมูลสถิติอุบัติเหตุหรือการเจ็บป่วยในสถานศึกษา</a:t>
            </a:r>
          </a:p>
        </p:txBody>
      </p:sp>
      <p:pic>
        <p:nvPicPr>
          <p:cNvPr id="5122" name="Picture 2" descr="à¸à¸¥à¸à¸²à¸£à¸à¹à¸à¸«à¸²à¸£à¸¹à¸à¸ à¸²à¸à¸ªà¸³à¸«à¸£à¸±à¸ statistics png">
            <a:extLst>
              <a:ext uri="{FF2B5EF4-FFF2-40B4-BE49-F238E27FC236}">
                <a16:creationId xmlns:a16="http://schemas.microsoft.com/office/drawing/2014/main" id="{92C63584-E971-43B4-870B-CF77BF70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415" y="1271880"/>
            <a:ext cx="3961301" cy="39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789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spc="600" dirty="0">
                <a:solidFill>
                  <a:schemeClr val="bg1">
                    <a:lumMod val="65000"/>
                  </a:schemeClr>
                </a:solidFill>
                <a:latin typeface="DSN AmPun Solid" panose="00000400000000000000" pitchFamily="2" charset="-34"/>
                <a:cs typeface="DSN AmPun Solid" panose="00000400000000000000" pitchFamily="2" charset="-34"/>
              </a:rPr>
              <a:t>สถิติอุบัติเหตุ</a:t>
            </a:r>
            <a:endParaRPr lang="en-US" sz="4000" spc="600" dirty="0">
              <a:solidFill>
                <a:schemeClr val="bg1">
                  <a:lumMod val="65000"/>
                </a:schemeClr>
              </a:solidFill>
              <a:latin typeface="DSN AmPun Solid" panose="00000400000000000000" pitchFamily="2" charset="-34"/>
              <a:cs typeface="DSN AmPun Solid" panose="000004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884BCA-1978-49CC-8588-5399D7CABDE7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9C430E-A890-47A0-AF70-8F703827D9E8}"/>
              </a:ext>
            </a:extLst>
          </p:cNvPr>
          <p:cNvCxnSpPr>
            <a:cxnSpLocks/>
          </p:cNvCxnSpPr>
          <p:nvPr/>
        </p:nvCxnSpPr>
        <p:spPr>
          <a:xfrm>
            <a:off x="1651000" y="4521200"/>
            <a:ext cx="89154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5CABCA-A2FE-44C0-B1CB-8915E80620AD}"/>
              </a:ext>
            </a:extLst>
          </p:cNvPr>
          <p:cNvCxnSpPr>
            <a:cxnSpLocks/>
          </p:cNvCxnSpPr>
          <p:nvPr/>
        </p:nvCxnSpPr>
        <p:spPr>
          <a:xfrm>
            <a:off x="1651000" y="3136900"/>
            <a:ext cx="8915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F2C622-B887-4BE0-9FEA-C960231F03AE}"/>
              </a:ext>
            </a:extLst>
          </p:cNvPr>
          <p:cNvCxnSpPr>
            <a:cxnSpLocks/>
          </p:cNvCxnSpPr>
          <p:nvPr/>
        </p:nvCxnSpPr>
        <p:spPr>
          <a:xfrm flipV="1">
            <a:off x="1651000" y="1828800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39F9C7-11B4-4469-A651-B06ADFA5D6F3}"/>
              </a:ext>
            </a:extLst>
          </p:cNvPr>
          <p:cNvCxnSpPr>
            <a:cxnSpLocks/>
          </p:cNvCxnSpPr>
          <p:nvPr/>
        </p:nvCxnSpPr>
        <p:spPr>
          <a:xfrm flipV="1">
            <a:off x="3136900" y="1828800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5DBDD1-0DF7-4017-AF79-0B0FDC7772AD}"/>
              </a:ext>
            </a:extLst>
          </p:cNvPr>
          <p:cNvCxnSpPr>
            <a:cxnSpLocks/>
          </p:cNvCxnSpPr>
          <p:nvPr/>
        </p:nvCxnSpPr>
        <p:spPr>
          <a:xfrm flipV="1">
            <a:off x="4622800" y="1828800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681A20-6C7A-40DA-9CBC-99B26BBDB570}"/>
              </a:ext>
            </a:extLst>
          </p:cNvPr>
          <p:cNvCxnSpPr>
            <a:cxnSpLocks/>
          </p:cNvCxnSpPr>
          <p:nvPr/>
        </p:nvCxnSpPr>
        <p:spPr>
          <a:xfrm flipV="1">
            <a:off x="6108700" y="1828800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9AD0CD-C045-419B-A9AB-F0B2FA085F0F}"/>
              </a:ext>
            </a:extLst>
          </p:cNvPr>
          <p:cNvCxnSpPr>
            <a:cxnSpLocks/>
          </p:cNvCxnSpPr>
          <p:nvPr/>
        </p:nvCxnSpPr>
        <p:spPr>
          <a:xfrm flipV="1">
            <a:off x="7594600" y="1828800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97378F-E498-4F63-8662-9EC0CDAE0F3C}"/>
              </a:ext>
            </a:extLst>
          </p:cNvPr>
          <p:cNvCxnSpPr>
            <a:cxnSpLocks/>
          </p:cNvCxnSpPr>
          <p:nvPr/>
        </p:nvCxnSpPr>
        <p:spPr>
          <a:xfrm flipV="1">
            <a:off x="9080500" y="1828800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111F78-A1C0-4587-9843-58377FC6A097}"/>
              </a:ext>
            </a:extLst>
          </p:cNvPr>
          <p:cNvCxnSpPr>
            <a:cxnSpLocks/>
          </p:cNvCxnSpPr>
          <p:nvPr/>
        </p:nvCxnSpPr>
        <p:spPr>
          <a:xfrm flipV="1">
            <a:off x="10566400" y="1828800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1E1737-FEC8-4E84-AEA4-CC2DBF29AE72}"/>
              </a:ext>
            </a:extLst>
          </p:cNvPr>
          <p:cNvCxnSpPr>
            <a:cxnSpLocks/>
          </p:cNvCxnSpPr>
          <p:nvPr/>
        </p:nvCxnSpPr>
        <p:spPr>
          <a:xfrm>
            <a:off x="1651000" y="1828800"/>
            <a:ext cx="8915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8953AC-AA55-4F9F-B14E-3BF914844D62}"/>
              </a:ext>
            </a:extLst>
          </p:cNvPr>
          <p:cNvCxnSpPr>
            <a:cxnSpLocks/>
          </p:cNvCxnSpPr>
          <p:nvPr/>
        </p:nvCxnSpPr>
        <p:spPr>
          <a:xfrm>
            <a:off x="1651000" y="2489200"/>
            <a:ext cx="1485609" cy="1201646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F2AB26-8BF0-47C0-849C-589B06D2EC56}"/>
              </a:ext>
            </a:extLst>
          </p:cNvPr>
          <p:cNvCxnSpPr>
            <a:cxnSpLocks/>
          </p:cNvCxnSpPr>
          <p:nvPr/>
        </p:nvCxnSpPr>
        <p:spPr>
          <a:xfrm flipV="1">
            <a:off x="3136749" y="3129428"/>
            <a:ext cx="1485229" cy="555069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3CEDE0-68BA-423D-B4AE-48F8BA519005}"/>
              </a:ext>
            </a:extLst>
          </p:cNvPr>
          <p:cNvCxnSpPr>
            <a:cxnSpLocks/>
          </p:cNvCxnSpPr>
          <p:nvPr/>
        </p:nvCxnSpPr>
        <p:spPr>
          <a:xfrm>
            <a:off x="4622270" y="3136900"/>
            <a:ext cx="1484997" cy="270062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820569-B1A9-4909-9AB0-F425B5E9E04F}"/>
              </a:ext>
            </a:extLst>
          </p:cNvPr>
          <p:cNvCxnSpPr>
            <a:cxnSpLocks/>
          </p:cNvCxnSpPr>
          <p:nvPr/>
        </p:nvCxnSpPr>
        <p:spPr>
          <a:xfrm flipV="1">
            <a:off x="6113443" y="2489200"/>
            <a:ext cx="1476416" cy="917763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45CE89-02F7-4F51-89F5-0DD3F600D780}"/>
              </a:ext>
            </a:extLst>
          </p:cNvPr>
          <p:cNvCxnSpPr>
            <a:cxnSpLocks/>
          </p:cNvCxnSpPr>
          <p:nvPr/>
        </p:nvCxnSpPr>
        <p:spPr>
          <a:xfrm>
            <a:off x="7598135" y="2489199"/>
            <a:ext cx="1481962" cy="973044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AFC681-E3A9-40D3-9B18-CC9C413BAE1C}"/>
              </a:ext>
            </a:extLst>
          </p:cNvPr>
          <p:cNvCxnSpPr>
            <a:cxnSpLocks/>
          </p:cNvCxnSpPr>
          <p:nvPr/>
        </p:nvCxnSpPr>
        <p:spPr>
          <a:xfrm flipV="1">
            <a:off x="9084168" y="2590055"/>
            <a:ext cx="1482225" cy="872188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787C2F8-3A8C-4327-B7A9-EE562E762682}"/>
              </a:ext>
            </a:extLst>
          </p:cNvPr>
          <p:cNvCxnSpPr>
            <a:cxnSpLocks/>
          </p:cNvCxnSpPr>
          <p:nvPr/>
        </p:nvCxnSpPr>
        <p:spPr>
          <a:xfrm flipV="1">
            <a:off x="1652949" y="2260976"/>
            <a:ext cx="1482721" cy="1230500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5BE676-88D6-470D-9EBD-6EBDB3DFDA43}"/>
              </a:ext>
            </a:extLst>
          </p:cNvPr>
          <p:cNvCxnSpPr>
            <a:cxnSpLocks/>
          </p:cNvCxnSpPr>
          <p:nvPr/>
        </p:nvCxnSpPr>
        <p:spPr>
          <a:xfrm flipH="1" flipV="1">
            <a:off x="3135461" y="2260600"/>
            <a:ext cx="1486517" cy="520701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77711E7-D312-4819-9D90-A74CED8E1460}"/>
              </a:ext>
            </a:extLst>
          </p:cNvPr>
          <p:cNvCxnSpPr>
            <a:cxnSpLocks/>
          </p:cNvCxnSpPr>
          <p:nvPr/>
        </p:nvCxnSpPr>
        <p:spPr>
          <a:xfrm flipH="1">
            <a:off x="4621570" y="2393391"/>
            <a:ext cx="1479001" cy="401727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764DEA-CA56-49A4-A636-BDA088FA1A08}"/>
              </a:ext>
            </a:extLst>
          </p:cNvPr>
          <p:cNvCxnSpPr>
            <a:cxnSpLocks/>
          </p:cNvCxnSpPr>
          <p:nvPr/>
        </p:nvCxnSpPr>
        <p:spPr>
          <a:xfrm flipH="1" flipV="1">
            <a:off x="6110614" y="2393391"/>
            <a:ext cx="1479245" cy="819709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5E96CCA-6E4D-4527-B5F7-FF450677A3D2}"/>
              </a:ext>
            </a:extLst>
          </p:cNvPr>
          <p:cNvCxnSpPr>
            <a:cxnSpLocks/>
          </p:cNvCxnSpPr>
          <p:nvPr/>
        </p:nvCxnSpPr>
        <p:spPr>
          <a:xfrm flipH="1">
            <a:off x="7594069" y="2412999"/>
            <a:ext cx="1486354" cy="812801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D0EC2A1-0923-4397-938D-741D874DB208}"/>
              </a:ext>
            </a:extLst>
          </p:cNvPr>
          <p:cNvCxnSpPr>
            <a:cxnSpLocks/>
          </p:cNvCxnSpPr>
          <p:nvPr/>
        </p:nvCxnSpPr>
        <p:spPr>
          <a:xfrm flipH="1" flipV="1">
            <a:off x="9080423" y="2413000"/>
            <a:ext cx="1485837" cy="1100980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17E0A217-DA29-4B3E-B83E-58F965D803DB}"/>
              </a:ext>
            </a:extLst>
          </p:cNvPr>
          <p:cNvSpPr/>
          <p:nvPr/>
        </p:nvSpPr>
        <p:spPr>
          <a:xfrm>
            <a:off x="1569846" y="2409453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78BAE5C-AAB0-4E79-B7BB-0D52069414DA}"/>
              </a:ext>
            </a:extLst>
          </p:cNvPr>
          <p:cNvSpPr/>
          <p:nvPr/>
        </p:nvSpPr>
        <p:spPr>
          <a:xfrm>
            <a:off x="3068325" y="3581122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1A87A27-BD60-48A2-8180-0952EE3CC11A}"/>
              </a:ext>
            </a:extLst>
          </p:cNvPr>
          <p:cNvSpPr/>
          <p:nvPr/>
        </p:nvSpPr>
        <p:spPr>
          <a:xfrm>
            <a:off x="4550866" y="3062758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E8579FC-DD04-4F63-840E-570B31D25771}"/>
              </a:ext>
            </a:extLst>
          </p:cNvPr>
          <p:cNvSpPr/>
          <p:nvPr/>
        </p:nvSpPr>
        <p:spPr>
          <a:xfrm>
            <a:off x="6038834" y="3328614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39244FB-DD91-4DC8-8DED-CBBC3C00BC08}"/>
              </a:ext>
            </a:extLst>
          </p:cNvPr>
          <p:cNvSpPr/>
          <p:nvPr/>
        </p:nvSpPr>
        <p:spPr>
          <a:xfrm>
            <a:off x="7525110" y="2422602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CCE2D17-8635-4DD7-8DBE-482E4C7BF227}"/>
              </a:ext>
            </a:extLst>
          </p:cNvPr>
          <p:cNvSpPr/>
          <p:nvPr/>
        </p:nvSpPr>
        <p:spPr>
          <a:xfrm>
            <a:off x="9010606" y="3374885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10492894" y="2517030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3079A90-110C-4072-91BB-5B962BCE33B1}"/>
              </a:ext>
            </a:extLst>
          </p:cNvPr>
          <p:cNvSpPr/>
          <p:nvPr/>
        </p:nvSpPr>
        <p:spPr>
          <a:xfrm>
            <a:off x="1569846" y="3424802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3D26088-59D6-4125-9A5E-F53E85D53E1F}"/>
              </a:ext>
            </a:extLst>
          </p:cNvPr>
          <p:cNvSpPr/>
          <p:nvPr/>
        </p:nvSpPr>
        <p:spPr>
          <a:xfrm>
            <a:off x="3064078" y="2190005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E323FBE-EA80-4E98-A5A2-5DD06D9176B8}"/>
              </a:ext>
            </a:extLst>
          </p:cNvPr>
          <p:cNvSpPr/>
          <p:nvPr/>
        </p:nvSpPr>
        <p:spPr>
          <a:xfrm>
            <a:off x="4553694" y="2692121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7EC8633-BE23-49D9-BE1F-7AE325460CBA}"/>
              </a:ext>
            </a:extLst>
          </p:cNvPr>
          <p:cNvSpPr/>
          <p:nvPr/>
        </p:nvSpPr>
        <p:spPr>
          <a:xfrm>
            <a:off x="6030267" y="2325617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805148D-C1D0-48E9-ADAF-B4BD29CDA8F5}"/>
              </a:ext>
            </a:extLst>
          </p:cNvPr>
          <p:cNvSpPr/>
          <p:nvPr/>
        </p:nvSpPr>
        <p:spPr>
          <a:xfrm>
            <a:off x="7525515" y="3124946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3D64F64-58B4-435B-8B04-F8B33E67AE9C}"/>
              </a:ext>
            </a:extLst>
          </p:cNvPr>
          <p:cNvSpPr/>
          <p:nvPr/>
        </p:nvSpPr>
        <p:spPr>
          <a:xfrm>
            <a:off x="9007139" y="2341606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10496505" y="3440956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08B4873-7876-4A61-B54D-9C83620C2E5C}"/>
              </a:ext>
            </a:extLst>
          </p:cNvPr>
          <p:cNvGrpSpPr/>
          <p:nvPr/>
        </p:nvGrpSpPr>
        <p:grpSpPr>
          <a:xfrm rot="19276308">
            <a:off x="905626" y="4566507"/>
            <a:ext cx="1659161" cy="934624"/>
            <a:chOff x="653118" y="5094741"/>
            <a:chExt cx="1659161" cy="93462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2470082-F95C-4155-820B-D929588B3F16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EF3078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อุบัติเหตุ</a:t>
              </a:r>
              <a:endParaRPr lang="en-US" sz="2000" b="1" dirty="0">
                <a:solidFill>
                  <a:srgbClr val="EF3078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C11D39B-7EC2-4FB1-88F9-6211030B4A4F}"/>
                </a:ext>
              </a:extLst>
            </p:cNvPr>
            <p:cNvSpPr txBox="1"/>
            <p:nvPr/>
          </p:nvSpPr>
          <p:spPr>
            <a:xfrm>
              <a:off x="653118" y="5321479"/>
              <a:ext cx="1659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ประจำเดือน</a:t>
              </a:r>
            </a:p>
            <a:p>
              <a:pPr algn="ctr"/>
              <a:r>
                <a:rPr lang="th-TH" sz="20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ตุลาคม</a:t>
              </a:r>
              <a:endParaRPr lang="en-US" sz="2000" b="1" dirty="0">
                <a:solidFill>
                  <a:srgbClr val="A6A6A6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8214EF0-03B7-41F5-9987-BA4D322BE236}"/>
              </a:ext>
            </a:extLst>
          </p:cNvPr>
          <p:cNvGrpSpPr/>
          <p:nvPr/>
        </p:nvGrpSpPr>
        <p:grpSpPr>
          <a:xfrm rot="19215992">
            <a:off x="2370360" y="4580164"/>
            <a:ext cx="1659161" cy="917650"/>
            <a:chOff x="632487" y="5094741"/>
            <a:chExt cx="1659161" cy="917650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25C0FDB-38A3-4316-8496-FCCCE17FF5D8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3A1A4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เจ็บป่วย</a:t>
              </a:r>
              <a:endParaRPr lang="en-US" sz="2000" b="1" dirty="0">
                <a:solidFill>
                  <a:srgbClr val="03A1A4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1B01FBD-60E2-4B20-8670-F4C1C626928D}"/>
                </a:ext>
              </a:extLst>
            </p:cNvPr>
            <p:cNvSpPr txBox="1"/>
            <p:nvPr/>
          </p:nvSpPr>
          <p:spPr>
            <a:xfrm>
              <a:off x="632487" y="5304505"/>
              <a:ext cx="1659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ประจำเดือน</a:t>
              </a:r>
            </a:p>
            <a:p>
              <a:pPr algn="ctr"/>
              <a:r>
                <a:rPr lang="th-TH" sz="20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ตุลาคม</a:t>
              </a:r>
              <a:endParaRPr lang="en-US" sz="2000" b="1" dirty="0">
                <a:solidFill>
                  <a:srgbClr val="A6A6A6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47C8A74-1A89-4847-BA7C-AA18A632D444}"/>
              </a:ext>
            </a:extLst>
          </p:cNvPr>
          <p:cNvGrpSpPr/>
          <p:nvPr/>
        </p:nvGrpSpPr>
        <p:grpSpPr>
          <a:xfrm rot="19138393">
            <a:off x="3879101" y="4567882"/>
            <a:ext cx="1659161" cy="960889"/>
            <a:chOff x="640855" y="5094741"/>
            <a:chExt cx="1659161" cy="960889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80BEDE-F4FD-4E12-9592-BD056ABEEDD8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EF3078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อุบัติเหตุ</a:t>
              </a:r>
              <a:endParaRPr lang="en-US" sz="2000" b="1" dirty="0">
                <a:solidFill>
                  <a:srgbClr val="EF3078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6F62AFE-F7B9-4672-851A-31D96FD961F1}"/>
                </a:ext>
              </a:extLst>
            </p:cNvPr>
            <p:cNvSpPr txBox="1"/>
            <p:nvPr/>
          </p:nvSpPr>
          <p:spPr>
            <a:xfrm>
              <a:off x="640855" y="5347744"/>
              <a:ext cx="1659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ประจำเดือนพฤศจิกายน</a:t>
              </a:r>
              <a:endParaRPr lang="en-US" sz="2000" b="1" dirty="0">
                <a:solidFill>
                  <a:srgbClr val="A6A6A6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7D060B-8590-4169-B811-CD14C13A92D6}"/>
              </a:ext>
            </a:extLst>
          </p:cNvPr>
          <p:cNvGrpSpPr/>
          <p:nvPr/>
        </p:nvGrpSpPr>
        <p:grpSpPr>
          <a:xfrm rot="19138393">
            <a:off x="5359741" y="4563096"/>
            <a:ext cx="1659161" cy="904456"/>
            <a:chOff x="658703" y="5094741"/>
            <a:chExt cx="1659161" cy="904456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CC9DE27-ABAD-4B10-8D86-8A211443CE5B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3A1A4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เจ็บป่วย</a:t>
              </a:r>
              <a:endParaRPr lang="en-US" sz="2000" b="1" dirty="0">
                <a:solidFill>
                  <a:srgbClr val="03A1A4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2E6AF0-A577-46B5-9085-04549AA8ECA5}"/>
                </a:ext>
              </a:extLst>
            </p:cNvPr>
            <p:cNvSpPr txBox="1"/>
            <p:nvPr/>
          </p:nvSpPr>
          <p:spPr>
            <a:xfrm>
              <a:off x="658703" y="5291311"/>
              <a:ext cx="1659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ประจำเดือนพฤศจิกายน</a:t>
              </a:r>
              <a:endParaRPr lang="en-US" sz="2000" b="1" dirty="0">
                <a:solidFill>
                  <a:srgbClr val="A6A6A6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A61FC9F-346C-4AB8-90AE-7CCF730EB871}"/>
              </a:ext>
            </a:extLst>
          </p:cNvPr>
          <p:cNvGrpSpPr/>
          <p:nvPr/>
        </p:nvGrpSpPr>
        <p:grpSpPr>
          <a:xfrm rot="19138393">
            <a:off x="6900310" y="4532782"/>
            <a:ext cx="1659161" cy="1015938"/>
            <a:chOff x="684029" y="5094741"/>
            <a:chExt cx="1659161" cy="1015938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A70E7C1-B94F-422A-9EAD-DC12C930E5D7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EF3078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อุบัติเหตุ</a:t>
              </a:r>
              <a:endParaRPr lang="en-US" sz="2000" b="1" dirty="0">
                <a:solidFill>
                  <a:srgbClr val="EF3078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A1574B0-8B2E-4C34-9479-CF9F0A8E71B6}"/>
                </a:ext>
              </a:extLst>
            </p:cNvPr>
            <p:cNvSpPr txBox="1"/>
            <p:nvPr/>
          </p:nvSpPr>
          <p:spPr>
            <a:xfrm>
              <a:off x="684029" y="5402793"/>
              <a:ext cx="1659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ประจำเดือนธันวาคม</a:t>
              </a:r>
              <a:endParaRPr lang="en-US" sz="2000" b="1" dirty="0">
                <a:solidFill>
                  <a:srgbClr val="A6A6A6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F2812D8-5DC3-4AE2-BA0B-174790875DB0}"/>
              </a:ext>
            </a:extLst>
          </p:cNvPr>
          <p:cNvGrpSpPr/>
          <p:nvPr/>
        </p:nvGrpSpPr>
        <p:grpSpPr>
          <a:xfrm rot="19138393">
            <a:off x="8333596" y="4554961"/>
            <a:ext cx="1659161" cy="961276"/>
            <a:chOff x="660467" y="5094741"/>
            <a:chExt cx="1659161" cy="961276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7C202C0-64D0-4F31-BC9B-F67123CCB563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3A1A4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เจ็บป่วย</a:t>
              </a:r>
              <a:endParaRPr lang="en-US" sz="2000" b="1" dirty="0">
                <a:solidFill>
                  <a:srgbClr val="03A1A4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0F5172C-B509-4350-BCD8-43DDE852AA99}"/>
                </a:ext>
              </a:extLst>
            </p:cNvPr>
            <p:cNvSpPr txBox="1"/>
            <p:nvPr/>
          </p:nvSpPr>
          <p:spPr>
            <a:xfrm>
              <a:off x="660467" y="5348131"/>
              <a:ext cx="1659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ประจำเดือนธันวาคม</a:t>
              </a:r>
              <a:endParaRPr lang="en-US" sz="2000" b="1" dirty="0">
                <a:solidFill>
                  <a:srgbClr val="A6A6A6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E743EFA-1721-4223-AC59-EAAF24D95476}"/>
              </a:ext>
            </a:extLst>
          </p:cNvPr>
          <p:cNvGrpSpPr/>
          <p:nvPr/>
        </p:nvGrpSpPr>
        <p:grpSpPr>
          <a:xfrm rot="19138393">
            <a:off x="9835955" y="4554381"/>
            <a:ext cx="1659161" cy="961937"/>
            <a:chOff x="661227" y="5094741"/>
            <a:chExt cx="1659161" cy="961937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E58AEA7-2CA8-4278-9747-009952DABAA0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EF3078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อุบัติเหตุ</a:t>
              </a:r>
              <a:endParaRPr lang="en-US" sz="2000" b="1" dirty="0">
                <a:solidFill>
                  <a:srgbClr val="EF3078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23F128C-82AF-4957-8893-5955124B8D87}"/>
                </a:ext>
              </a:extLst>
            </p:cNvPr>
            <p:cNvSpPr txBox="1"/>
            <p:nvPr/>
          </p:nvSpPr>
          <p:spPr>
            <a:xfrm>
              <a:off x="661227" y="5348792"/>
              <a:ext cx="1659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rPr>
                <a:t>ประจำเดือนมกราคม</a:t>
              </a:r>
              <a:endParaRPr lang="en-US" sz="2000" b="1" dirty="0">
                <a:solidFill>
                  <a:srgbClr val="A6A6A6"/>
                </a:solidFill>
                <a:latin typeface="DSN AmPun Solid" panose="00000400000000000000" pitchFamily="2" charset="-34"/>
                <a:cs typeface="DSN AmPun Solid" panose="00000400000000000000" pitchFamily="2" charset="-34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146AB71-D749-4D5B-8E6D-788771A16871}"/>
              </a:ext>
            </a:extLst>
          </p:cNvPr>
          <p:cNvGrpSpPr/>
          <p:nvPr/>
        </p:nvGrpSpPr>
        <p:grpSpPr>
          <a:xfrm>
            <a:off x="2212974" y="5759143"/>
            <a:ext cx="2807688" cy="823577"/>
            <a:chOff x="2331280" y="5711285"/>
            <a:chExt cx="2807688" cy="823577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8FA68284-CBC2-4DFF-983C-B9666F893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280" y="5853176"/>
              <a:ext cx="681686" cy="681686"/>
            </a:xfrm>
            <a:prstGeom prst="rect">
              <a:avLst/>
            </a:prstGeom>
          </p:spPr>
        </p:pic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B5AF40A-0A33-4314-B041-4A94FDB2A85E}"/>
                </a:ext>
              </a:extLst>
            </p:cNvPr>
            <p:cNvGrpSpPr/>
            <p:nvPr/>
          </p:nvGrpSpPr>
          <p:grpSpPr>
            <a:xfrm>
              <a:off x="3012965" y="5711285"/>
              <a:ext cx="2126003" cy="801475"/>
              <a:chOff x="797381" y="5094741"/>
              <a:chExt cx="2126003" cy="801475"/>
            </a:xfrm>
          </p:grpSpPr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C15ECEB-31F3-4745-8803-5820E34030CD}"/>
                  </a:ext>
                </a:extLst>
              </p:cNvPr>
              <p:cNvSpPr txBox="1"/>
              <p:nvPr/>
            </p:nvSpPr>
            <p:spPr>
              <a:xfrm>
                <a:off x="797381" y="5094741"/>
                <a:ext cx="21229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solidFill>
                      <a:srgbClr val="EF3078"/>
                    </a:solidFill>
                    <a:latin typeface="DSN AmPun Solid" panose="00000400000000000000" pitchFamily="2" charset="-34"/>
                    <a:cs typeface="DSN AmPun Solid" panose="00000400000000000000" pitchFamily="2" charset="-34"/>
                  </a:rPr>
                  <a:t>จำนวนอุบัติเหตุ</a:t>
                </a:r>
                <a:endParaRPr lang="en-US" b="1" dirty="0">
                  <a:solidFill>
                    <a:srgbClr val="EF3078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4CA7A453-7D15-4170-9702-4B0D11389712}"/>
                  </a:ext>
                </a:extLst>
              </p:cNvPr>
              <p:cNvSpPr txBox="1"/>
              <p:nvPr/>
            </p:nvSpPr>
            <p:spPr>
              <a:xfrm>
                <a:off x="800425" y="5434551"/>
                <a:ext cx="21229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rgbClr val="A6A6A6"/>
                    </a:solidFill>
                    <a:latin typeface="DSN AmPun Solid" panose="00000400000000000000" pitchFamily="2" charset="-34"/>
                    <a:cs typeface="DSN AmPun Solid" panose="00000400000000000000" pitchFamily="2" charset="-34"/>
                  </a:rPr>
                  <a:t>ทั้งหมด 10 คน</a:t>
                </a:r>
                <a:endParaRPr lang="en-US" sz="24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36CCE94-B039-46DE-B91D-1AFA51B12990}"/>
              </a:ext>
            </a:extLst>
          </p:cNvPr>
          <p:cNvGrpSpPr/>
          <p:nvPr/>
        </p:nvGrpSpPr>
        <p:grpSpPr>
          <a:xfrm>
            <a:off x="6823005" y="5748806"/>
            <a:ext cx="3343622" cy="954107"/>
            <a:chOff x="6930846" y="5711285"/>
            <a:chExt cx="2948910" cy="954107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C9C60603-0251-42F7-9B59-D7115FC6E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846" y="5863513"/>
              <a:ext cx="601214" cy="694184"/>
            </a:xfrm>
            <a:prstGeom prst="rect">
              <a:avLst/>
            </a:prstGeom>
          </p:spPr>
        </p:pic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932E273-FF9E-4413-9D7C-5EC1AB305F6D}"/>
                </a:ext>
              </a:extLst>
            </p:cNvPr>
            <p:cNvGrpSpPr/>
            <p:nvPr/>
          </p:nvGrpSpPr>
          <p:grpSpPr>
            <a:xfrm>
              <a:off x="7513362" y="5711285"/>
              <a:ext cx="2366394" cy="954107"/>
              <a:chOff x="797382" y="5094741"/>
              <a:chExt cx="2366394" cy="954107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97BDCE7-9BC6-4AAA-8386-B20F5383212D}"/>
                  </a:ext>
                </a:extLst>
              </p:cNvPr>
              <p:cNvSpPr txBox="1"/>
              <p:nvPr/>
            </p:nvSpPr>
            <p:spPr>
              <a:xfrm>
                <a:off x="797382" y="5094741"/>
                <a:ext cx="236639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solidFill>
                      <a:srgbClr val="03A1A4"/>
                    </a:solidFill>
                    <a:latin typeface="DSN AmPun Solid" panose="00000400000000000000" pitchFamily="2" charset="-34"/>
                    <a:cs typeface="DSN AmPun Solid" panose="00000400000000000000" pitchFamily="2" charset="-34"/>
                  </a:rPr>
                  <a:t>จำนวนนักเรียนที่ป่วย</a:t>
                </a:r>
                <a:endParaRPr lang="en-US" b="1" dirty="0">
                  <a:solidFill>
                    <a:srgbClr val="03A1A4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48042A2-C2DA-41D3-939A-1AF61489FB85}"/>
                  </a:ext>
                </a:extLst>
              </p:cNvPr>
              <p:cNvSpPr txBox="1"/>
              <p:nvPr/>
            </p:nvSpPr>
            <p:spPr>
              <a:xfrm>
                <a:off x="800425" y="5434551"/>
                <a:ext cx="21229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rgbClr val="A6A6A6"/>
                    </a:solidFill>
                    <a:latin typeface="DSN AmPun Solid" panose="00000400000000000000" pitchFamily="2" charset="-34"/>
                    <a:cs typeface="DSN AmPun Solid" panose="00000400000000000000" pitchFamily="2" charset="-34"/>
                  </a:rPr>
                  <a:t>ทั้งหมด 10 คน</a:t>
                </a:r>
                <a:endParaRPr lang="en-US" sz="2400" b="1" dirty="0">
                  <a:solidFill>
                    <a:srgbClr val="A6A6A6"/>
                  </a:solidFill>
                  <a:latin typeface="DSN AmPun Solid" panose="00000400000000000000" pitchFamily="2" charset="-34"/>
                  <a:cs typeface="DSN AmPun Solid" panose="00000400000000000000" pitchFamily="2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14455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75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25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C79A57E-17F1-4ACA-889D-146B33C83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68EC362-CB17-4BED-8AC9-2A485EFF5BDF}"/>
              </a:ext>
            </a:extLst>
          </p:cNvPr>
          <p:cNvSpPr/>
          <p:nvPr/>
        </p:nvSpPr>
        <p:spPr>
          <a:xfrm>
            <a:off x="-18830" y="5303521"/>
            <a:ext cx="12210830" cy="147710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1A8C05-539B-4133-A6F4-63EE9276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มีบอร์ดสำหรับ ประชาสัมพันธ์ เกี่ยวกับโรคระบาย และ วิธีการหลีกเลี่ยง</a:t>
            </a:r>
          </a:p>
        </p:txBody>
      </p:sp>
    </p:spTree>
    <p:extLst>
      <p:ext uri="{BB962C8B-B14F-4D97-AF65-F5344CB8AC3E}">
        <p14:creationId xmlns:p14="http://schemas.microsoft.com/office/powerpoint/2010/main" val="1608208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85EF3A-B309-402B-BBE5-239A5B7C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719" y="1866431"/>
            <a:ext cx="10515600" cy="3125131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๒๖. การจัดกิจกรรมเพื่อส่งเสริม</a:t>
            </a:r>
            <a:b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และกระตุ้นจิตสำนึกแก่นักเรียน</a:t>
            </a: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¹à¸à¹à¸ªà¸£à¸´à¸¡">
            <a:extLst>
              <a:ext uri="{FF2B5EF4-FFF2-40B4-BE49-F238E27FC236}">
                <a16:creationId xmlns:a16="http://schemas.microsoft.com/office/drawing/2014/main" id="{93C5F484-6375-4DFF-A623-AA3CF370A6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23" y="1352807"/>
            <a:ext cx="4152381" cy="41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966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AD55092-7E39-4A8D-8520-972D97A16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4CF584F-A71F-43D0-9D0A-07C30A39527E}"/>
              </a:ext>
            </a:extLst>
          </p:cNvPr>
          <p:cNvSpPr/>
          <p:nvPr/>
        </p:nvSpPr>
        <p:spPr>
          <a:xfrm>
            <a:off x="0" y="4754880"/>
            <a:ext cx="12192000" cy="1983545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E36EFA-5C34-4DE7-9B0C-CB9A1CE5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2" y="4754880"/>
            <a:ext cx="10515600" cy="2103120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วิทยาลัยการอาชีพบำเหน็จณรงค์ จัดโครงการรณรงค์งดสูบบุหรี่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สถานศึกษาปลอดบุหรี่ เพื่อเป็นการประชาสัมพันธ์ ปลุกฝังจิตสำนึกที่ดี และ ให้รู้ถึงโทษและภัยจากการสูบบุหรี่</a:t>
            </a:r>
          </a:p>
        </p:txBody>
      </p:sp>
    </p:spTree>
    <p:extLst>
      <p:ext uri="{BB962C8B-B14F-4D97-AF65-F5344CB8AC3E}">
        <p14:creationId xmlns:p14="http://schemas.microsoft.com/office/powerpoint/2010/main" val="767218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22D8C7ED-2F25-4486-84A4-379AABFD6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852EE02A-C58B-4BA1-B029-30129924832B}"/>
              </a:ext>
            </a:extLst>
          </p:cNvPr>
          <p:cNvSpPr/>
          <p:nvPr/>
        </p:nvSpPr>
        <p:spPr>
          <a:xfrm>
            <a:off x="0" y="5483293"/>
            <a:ext cx="9522823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D6AD11-AEC5-4719-A3C1-2914A214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3293"/>
            <a:ext cx="10515600" cy="1325563"/>
          </a:xfrm>
          <a:ln>
            <a:noFill/>
          </a:ln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นักเรียน ร่วมลงนาม ในวันงดสูบบุหรี่</a:t>
            </a:r>
          </a:p>
        </p:txBody>
      </p:sp>
    </p:spTree>
    <p:extLst>
      <p:ext uri="{BB962C8B-B14F-4D97-AF65-F5344CB8AC3E}">
        <p14:creationId xmlns:p14="http://schemas.microsoft.com/office/powerpoint/2010/main" val="316802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BA5D00-AA5B-4A98-B9AF-DFE70F6D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4. คณะทำงาน และ คณะกรรมการความปลอดภัย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0A777C8-39D3-4A75-835E-3C6D8380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คำสั่งแต่งตั้ง และ ลงนามโดยผู้อำนวยการ</a:t>
            </a:r>
          </a:p>
          <a:p>
            <a:r>
              <a:rPr lang="th-TH" dirty="0"/>
              <a:t>ลงเป็นกิจกรรม หรือ เป็นครั้งคราว</a:t>
            </a:r>
          </a:p>
        </p:txBody>
      </p:sp>
    </p:spTree>
    <p:extLst>
      <p:ext uri="{BB962C8B-B14F-4D97-AF65-F5344CB8AC3E}">
        <p14:creationId xmlns:p14="http://schemas.microsoft.com/office/powerpoint/2010/main" val="22400111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7A4D2D6-7C69-44B9-8C21-8BDD7BEC6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C53BC1B4-415A-405F-BEE4-042FAB160465}"/>
              </a:ext>
            </a:extLst>
          </p:cNvPr>
          <p:cNvSpPr/>
          <p:nvPr/>
        </p:nvSpPr>
        <p:spPr>
          <a:xfrm>
            <a:off x="0" y="5483293"/>
            <a:ext cx="11830929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B27685-5BE4-4D6E-B8FE-52C0E1F6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7865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มีการออกกำลัง ทุกวันพุธ เพื่อเป็นการเสริมสร้าง วินัย และ กำลังกาย ให้ห่างไกลจากยาเสพติด</a:t>
            </a:r>
          </a:p>
        </p:txBody>
      </p:sp>
    </p:spTree>
    <p:extLst>
      <p:ext uri="{BB962C8B-B14F-4D97-AF65-F5344CB8AC3E}">
        <p14:creationId xmlns:p14="http://schemas.microsoft.com/office/powerpoint/2010/main" val="3274009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0D7921-4A6A-48F3-AABB-855F2598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948" y="1663959"/>
            <a:ext cx="6163492" cy="3530079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๒๗. หนังสือ ตำรา มาตรฐานเกี่ยวกับความปลอดภัย </a:t>
            </a:r>
            <a:b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อาชีวอนามัย</a:t>
            </a:r>
          </a:p>
        </p:txBody>
      </p:sp>
      <p:pic>
        <p:nvPicPr>
          <p:cNvPr id="2050" name="Picture 2" descr="à¸à¸¥à¸à¸²à¸£à¸à¹à¸à¸«à¸²à¸£à¸¹à¸à¸ à¸²à¸à¸ªà¸³à¸«à¸£à¸±à¸ book png">
            <a:extLst>
              <a:ext uri="{FF2B5EF4-FFF2-40B4-BE49-F238E27FC236}">
                <a16:creationId xmlns:a16="http://schemas.microsoft.com/office/drawing/2014/main" id="{170A1DC4-E348-49FC-B927-ED425337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48" y="1194178"/>
            <a:ext cx="4341223" cy="43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506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81B9F6-6B8A-40F9-8762-E21F1A36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672" y="1612945"/>
            <a:ext cx="6231986" cy="3632109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๒๘. มาตราการดูแลเพื่อความปลอดภัยในการเดินทาง</a:t>
            </a:r>
          </a:p>
        </p:txBody>
      </p:sp>
      <p:pic>
        <p:nvPicPr>
          <p:cNvPr id="3074" name="Picture 2" descr="à¸à¸¥à¸à¸²à¸£à¸à¹à¸à¸«à¸²à¸£à¸¹à¸à¸ à¸²à¸à¸ªà¸³à¸«à¸£à¸±à¸ safety png">
            <a:extLst>
              <a:ext uri="{FF2B5EF4-FFF2-40B4-BE49-F238E27FC236}">
                <a16:creationId xmlns:a16="http://schemas.microsoft.com/office/drawing/2014/main" id="{2AD160A0-E6BE-4000-9603-07F7EB56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182" y="1433138"/>
            <a:ext cx="3991724" cy="39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454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D641E1B-333C-43C5-BBC2-96FE211A8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23EB7812-B460-4313-84AB-496E8781B6B0}"/>
              </a:ext>
            </a:extLst>
          </p:cNvPr>
          <p:cNvSpPr/>
          <p:nvPr/>
        </p:nvSpPr>
        <p:spPr>
          <a:xfrm>
            <a:off x="0" y="5373858"/>
            <a:ext cx="12191999" cy="1364567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4BBD04-3914-4514-BF1F-76B7EBAB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การสวมหมวกกันน็อค ในการขับขี่รถจักรยานยนต์ มาโรงเรียน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 มีผู้ควบคุมการจราจร บริเวณด้านหน้าสถานศึกษา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427603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F07EDF5-AAAC-4CBE-BDD2-09E33BAD5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3688" y="-92075"/>
            <a:ext cx="12355688" cy="6950075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96D1EB9-3A88-4398-A8B3-D17B1CB7C98D}"/>
              </a:ext>
            </a:extLst>
          </p:cNvPr>
          <p:cNvSpPr/>
          <p:nvPr/>
        </p:nvSpPr>
        <p:spPr>
          <a:xfrm>
            <a:off x="-163688" y="5430129"/>
            <a:ext cx="12355688" cy="1308296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F94DA4-FA2A-4664-A938-99ECAF38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มีการตรวจเช็ค การใส่หมวกกันน็อค พร้อมการตักเตือน และ หักคะแนนความประพฤติกรรม</a:t>
            </a:r>
          </a:p>
        </p:txBody>
      </p:sp>
    </p:spTree>
    <p:extLst>
      <p:ext uri="{BB962C8B-B14F-4D97-AF65-F5344CB8AC3E}">
        <p14:creationId xmlns:p14="http://schemas.microsoft.com/office/powerpoint/2010/main" val="2161575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FC7194-0225-4562-90A4-AD153CD5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75" y="1254109"/>
            <a:ext cx="6324600" cy="4128498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๒๙. สร้างความร่วมมือและกิจกรรมดำเนินการระหว่างชุมชน หรือผู้ปกครอง</a:t>
            </a:r>
          </a:p>
        </p:txBody>
      </p:sp>
      <p:pic>
        <p:nvPicPr>
          <p:cNvPr id="4098" name="Picture 2" descr="à¸à¸¥à¸à¸²à¸£à¸à¹à¸à¸«à¸²à¸£à¸¹à¸à¸ à¸²à¸à¸ªà¸³à¸«à¸£à¸±à¸ community png">
            <a:extLst>
              <a:ext uri="{FF2B5EF4-FFF2-40B4-BE49-F238E27FC236}">
                <a16:creationId xmlns:a16="http://schemas.microsoft.com/office/drawing/2014/main" id="{F6545C64-063D-4113-96CD-4408CDB3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34" y="1475393"/>
            <a:ext cx="3968716" cy="39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549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812AE1D-707A-4FFC-A410-541ADDA51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1B84F777-A533-4308-B345-AA92DC462713}"/>
              </a:ext>
            </a:extLst>
          </p:cNvPr>
          <p:cNvSpPr/>
          <p:nvPr/>
        </p:nvSpPr>
        <p:spPr>
          <a:xfrm>
            <a:off x="-18830" y="5219114"/>
            <a:ext cx="12210830" cy="1519311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29E3B3-1F6A-44D3-B4F1-59B95FD8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9494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มีการอบรม เกี่ยวกับการปลอดภัยในการขับขี่ รถยนต์ ให้กับนักเรียน นักศึกษา และ บุคคลภายนอก</a:t>
            </a:r>
          </a:p>
        </p:txBody>
      </p:sp>
    </p:spTree>
    <p:extLst>
      <p:ext uri="{BB962C8B-B14F-4D97-AF65-F5344CB8AC3E}">
        <p14:creationId xmlns:p14="http://schemas.microsoft.com/office/powerpoint/2010/main" val="20216694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AC3E523-C098-474B-8944-70B5FCC17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C584CF4B-BB70-4546-A4B3-76ADA4614728}"/>
              </a:ext>
            </a:extLst>
          </p:cNvPr>
          <p:cNvSpPr/>
          <p:nvPr/>
        </p:nvSpPr>
        <p:spPr>
          <a:xfrm>
            <a:off x="1" y="5483293"/>
            <a:ext cx="8848577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E9DCC1-7BDC-47C1-BEFF-ED0CE65F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การความรู้ วิธีการขับขี่ที่ถูกต้อง การใส่หมวกกันน็อค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 กฎจราจร</a:t>
            </a:r>
          </a:p>
        </p:txBody>
      </p:sp>
    </p:spTree>
    <p:extLst>
      <p:ext uri="{BB962C8B-B14F-4D97-AF65-F5344CB8AC3E}">
        <p14:creationId xmlns:p14="http://schemas.microsoft.com/office/powerpoint/2010/main" val="32973243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D45DC24-00CF-4795-BE9C-3D5A8D1F1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7BE8B569-8F23-44C3-8B5B-F22526E4819F}"/>
              </a:ext>
            </a:extLst>
          </p:cNvPr>
          <p:cNvSpPr/>
          <p:nvPr/>
        </p:nvSpPr>
        <p:spPr>
          <a:xfrm>
            <a:off x="0" y="5483293"/>
            <a:ext cx="10515600" cy="1325563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1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455496-351D-48CF-A45F-E97B84CB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9471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 ได้รับการอบรมการขับขี่ปลอดภัยจากฝ่ายดูแลการจราจรในท้องถิ่น</a:t>
            </a:r>
          </a:p>
        </p:txBody>
      </p:sp>
    </p:spTree>
    <p:extLst>
      <p:ext uri="{BB962C8B-B14F-4D97-AF65-F5344CB8AC3E}">
        <p14:creationId xmlns:p14="http://schemas.microsoft.com/office/powerpoint/2010/main" val="3333879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1F9251-23DC-49B7-9573-B1A53BC3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30. นักเรียน นักศึกษาจัดตั้งชมรมฯ คระกรรมการเกี่ยวกับความปลอดภัย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DB2E03B-9D9E-4239-845F-3CFDD502B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การจัดตั้งชมรมฯ เพื่อสร้างวินัย และ วัฒนธรรมเกี่ยวกับความปลอดภัย</a:t>
            </a:r>
          </a:p>
        </p:txBody>
      </p:sp>
    </p:spTree>
    <p:extLst>
      <p:ext uri="{BB962C8B-B14F-4D97-AF65-F5344CB8AC3E}">
        <p14:creationId xmlns:p14="http://schemas.microsoft.com/office/powerpoint/2010/main" val="245626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295211-0A26-4646-830A-27EFC0EA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5. กฎระเบียบ และ คู่มือ/แนวทาง ความปลอดภัยในสถานศึกษา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F2230D5-B2CD-4A93-9096-F8250B1F6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ลงนามอนุมัติโดยผู้อำนวยการ</a:t>
            </a:r>
          </a:p>
          <a:p>
            <a:r>
              <a:rPr lang="th-TH" dirty="0"/>
              <a:t>มีเนื้อหาครอบคลุมทั้ง 3 ด้าน คือ ความปลอดภัย สุขอนามัย และ สภาพแวดล้อม</a:t>
            </a:r>
          </a:p>
          <a:p>
            <a:r>
              <a:rPr lang="th-TH" dirty="0"/>
              <a:t>หนังสือ รูปเล่ม คู่มือ/แนวทางความปลอดภัยในสถานศึกษา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170233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88B440-9A20-4AD4-A677-3C2D6835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6. อบรม เรื่อง ความปลอดภัยในสถานศึกษา คณะครู ผู้บริหาร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2677569-5B12-4010-9272-B3E0272E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เอกสารสรุปการอบรม</a:t>
            </a:r>
          </a:p>
          <a:p>
            <a:r>
              <a:rPr lang="th-TH" dirty="0"/>
              <a:t>แผนการอบรม และ ผลการเข้าร่วมอบรม</a:t>
            </a:r>
          </a:p>
          <a:p>
            <a:r>
              <a:rPr lang="th-TH" dirty="0"/>
              <a:t>สำเนาใบประกาศนียบัตรที่เข้าอบรม</a:t>
            </a:r>
          </a:p>
        </p:txBody>
      </p:sp>
    </p:spTree>
    <p:extLst>
      <p:ext uri="{BB962C8B-B14F-4D97-AF65-F5344CB8AC3E}">
        <p14:creationId xmlns:p14="http://schemas.microsoft.com/office/powerpoint/2010/main" val="423874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EFFF86D-8E3A-4E95-9DB3-DDD1F0F8E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2EDDEA3-4D0B-4E0C-A813-430AD438E54B}"/>
              </a:ext>
            </a:extLst>
          </p:cNvPr>
          <p:cNvSpPr/>
          <p:nvPr/>
        </p:nvSpPr>
        <p:spPr>
          <a:xfrm>
            <a:off x="0" y="5532436"/>
            <a:ext cx="12192000" cy="1205989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754906-DCC9-4872-BEAB-535D048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อบรม การพยาบาลเบื้องต้น แก่ คณะครู บุคลากรทางการศึกษา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11319339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1119</Words>
  <Application>Microsoft Office PowerPoint</Application>
  <PresentationFormat>แบบจอกว้าง</PresentationFormat>
  <Paragraphs>129</Paragraphs>
  <Slides>69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69</vt:i4>
      </vt:variant>
    </vt:vector>
  </HeadingPairs>
  <TitlesOfParts>
    <vt:vector size="76" baseType="lpstr">
      <vt:lpstr>Calibri</vt:lpstr>
      <vt:lpstr>DSN AmPun Solid</vt:lpstr>
      <vt:lpstr>Arial</vt:lpstr>
      <vt:lpstr>Tw Cen MT</vt:lpstr>
      <vt:lpstr>Angsana New (หัวเรื่อง)</vt:lpstr>
      <vt:lpstr>Calibri Light</vt:lpstr>
      <vt:lpstr>ธีมของ Office</vt:lpstr>
      <vt:lpstr>สถานศึกษาปลอดภัย</vt:lpstr>
      <vt:lpstr>1. นโยบายความปลอดภัยในสถานศึกษา</vt:lpstr>
      <vt:lpstr>2. แผนงาน และ งบประมาณ ในการดำเนินการด้านความปลอดภัย</vt:lpstr>
      <vt:lpstr>งานนำเสนอ PowerPoint</vt:lpstr>
      <vt:lpstr>3. บุคลากรที่รับผิดชอบในสถานศึกษา</vt:lpstr>
      <vt:lpstr>4. คณะทำงาน และ คณะกรรมการความปลอดภัย</vt:lpstr>
      <vt:lpstr>5. กฎระเบียบ และ คู่มือ/แนวทาง ความปลอดภัยในสถานศึกษา</vt:lpstr>
      <vt:lpstr>6. อบรม เรื่อง ความปลอดภัยในสถานศึกษา คณะครู ผู้บริหาร</vt:lpstr>
      <vt:lpstr>อบรม การพยาบาลเบื้องต้น แก่ คณะครู บุคลากรทางการศึกษา</vt:lpstr>
      <vt:lpstr>7. อบรมการปฐมพยาบาลเบื้องต้น บุคลากรทางการศึกษา</vt:lpstr>
      <vt:lpstr>8. โครงการ ดำเนินการเพื่อรักษาความสะอาด ความเป็นระเบียบเรียบร้อย</vt:lpstr>
      <vt:lpstr>โครงการ Big Cleaning Day</vt:lpstr>
      <vt:lpstr>ทำความสะอาดห้องน้ำ เพื่อสุขอนามัย ที่ถูกต้อง</vt:lpstr>
      <vt:lpstr>นอกจาก big cleaning day ทางวิทยาลัยก็จัดการทำ 5ส รวมทั้งกำลังเข้าสู่ green office จึงมีการจัดเตรียมห้องให้เป็นระเบียบน่าเรียน มากยิ่งขึ้น</vt:lpstr>
      <vt:lpstr>มีการ ทำความสะอาดทั้งบริเวณห้องประชุม อาคารเรียน และ บริเวณพักผ่อน</vt:lpstr>
      <vt:lpstr>9. การดูแล สำรวจความปลอดภัยในสถานศึกษา</vt:lpstr>
      <vt:lpstr>10. อุปกรณ์ป้องกันอันตรายของเครื่องจักร เครื่องมือ (safeguard) ในสถานศึกษาอย่างครบถ้วน</vt:lpstr>
      <vt:lpstr>๑๑. ระบบป้องกันอันตราย จาก ไฟฟ้ารั่ว</vt:lpstr>
      <vt:lpstr> ในการตรวจสอบ ความปลอดภัยจากกระแสไฟฟ้า รั่วไหล มีการตรวจสอบสายดินจากครูผู้สอนแผนกไฟฟ้า เป็นผู้ดูแล ตรวจสอบด้วยอุปกรณ์พร้อมกับบันทึกผลไว้กับตารางเช็คสภาพ ทุกเดือน</vt:lpstr>
      <vt:lpstr>อุปกรณ์ต่าง ๆ ที่ต้องมีการตรวจสอบสายดินได้แก่ ตู้กดน้ำ</vt:lpstr>
      <vt:lpstr>๑๒. ระบบป้องกัน และ ระงับอัคคีภัยในสถานศึกษา</vt:lpstr>
      <vt:lpstr>ในด้านความปลอดภัยจาก เหตุอัคคีไฟ วิทยาลัยมีสัญญาณเตือนภัย สำหรับกรณีเกิดเหตุไฟไหม้</vt:lpstr>
      <vt:lpstr>กริ่งสัญญาณเตือนภัย จะมีทุกอาคาร ที่มีมากกว่า 1 ชั้น เช่น ตึกอำนวยการ โรงฝึก ตึกสามชั้น และ มีสถานที่เป็นจุดรวมพล</vt:lpstr>
      <vt:lpstr>มีการตรวจเช็คอุปกรณ์ถังดับเพลิง ทุก ๆ เดือน โดนผู้รับผิดชอบที่แต่งตั้ง พร้อมบันทึกผลการเช็ค โดยวิธีการเช็คคือ ตัวถังต้องอยู่ในสภาพดีไม่บุบ บวม หรือขึ้นสนิม พร้อมเช็คตะกอนภายในถัง</vt:lpstr>
      <vt:lpstr>๑๓. แผนการป้องกันและระงับอัคคีภัยในสถานศึกษา</vt:lpstr>
      <vt:lpstr>๑๔. การฝึกอบรมการดับเพลิง ขั้นต้น</vt:lpstr>
      <vt:lpstr>องค์การบริหารสวนตำบลบ้านชวน อบรมการดับเพลิงเบื้องต้น แก่นักเรียน นักศึกษา ภายในวิยาลัย</vt:lpstr>
      <vt:lpstr>ในการเข้าอบรม มีนักเรียน เข้ารวมอบรม คิดเป็นร้อยละ 86%</vt:lpstr>
      <vt:lpstr>๑๕. การฝึกซ้อมดับเพลิงและฝึกซ้อมอพยพหนีไฟ</vt:lpstr>
      <vt:lpstr>การฝึกซ้อม การดับเพลิงและการอพยพหนีไฟเบื้องต้น จาก หน่วยดับเพลิง อำเภอบำเหน็จณรงค์</vt:lpstr>
      <vt:lpstr>ฝึกอบรม ทั้งนักเรียน นักศึกษา และ บุคลากรในวิทยาลัยทุกคน</vt:lpstr>
      <vt:lpstr>๑๖. การฝึกซ้อมโดย หน่วยงานในพื้นที่</vt:lpstr>
      <vt:lpstr>๑๗. อุปกรณ์ภายในห้องพยาบาล</vt:lpstr>
      <vt:lpstr>ห้องพยาบาล มีการจัด list อุปกรณ์ และ ยา พร้อมวันหมดอายุ และ วิธีการใช้ และ มีผู้ดูแลรับผิดชอบพร้อมให้คำปรึกษา</vt:lpstr>
      <vt:lpstr>๑๘.มาตรการป้องกันการเกิดโรคระบาดหรือโรคติดต่อ และ การเผยแพร่ให้ความรู้</vt:lpstr>
      <vt:lpstr>ให้ความรู้เกี่ยวกับเรื่องพิษภัยโรคพิษสุนัขบ้า การป้องกันตัวเองจากโรคไข้เลือดออก โดยแพทย์จาก โรงพยาบาลในท้องถิ่น ให้การบรรยาย</vt:lpstr>
      <vt:lpstr>ในการอบรม มีนักเรียน นักศึกษาเข้าร่วม คิดเป็นร้อยละ 96%</vt:lpstr>
      <vt:lpstr>๑๙. ห้องน้ำ แยก สำหรับนักเรียน ชาย – หญิง และ อ่างล้างมือ</vt:lpstr>
      <vt:lpstr>วิทยาลัย มีการแยกห้องน้ำ ชาย และ หญิง สำหรับนนักเรียน นักสึกษา และ คณะครูอาจารย์ </vt:lpstr>
      <vt:lpstr>ห้องน้ำ นักเรียน ทุกห้องมีเวรจัดทำความสะอาด โดยแม่บ้านค่อยดูแล และ ทุกห้องน้ำจะมีการจัดอ้างล้างมือ</vt:lpstr>
      <vt:lpstr>เพื่อ สุขอนามัยที่ดี วิทยาลัยจัดเตรียม น้ำยาสำหรับล้างมือให้อีกด้วย</vt:lpstr>
      <vt:lpstr>๒๐. การจัดน้ำดื่มที่สะอาด ที่ ล้างมือที่ถูกสุขลักษณะ</vt:lpstr>
      <vt:lpstr>เพื่อสุขอนามัย ที่ดี และ ปลอดภัย วิทยาลัยซึ่งมีการจัดให้ใช้น้ำมะกุดในการล้างมือด้วย</vt:lpstr>
      <vt:lpstr>๒๑. การจัดที่รับประทานอาหาร และ ที่พักที่เหมาะสม</vt:lpstr>
      <vt:lpstr>มีการจัดร้านค้า ให้กับนักเรียน และ นักศึกษาอย่างพอเหมาะ และ ที่นั่งที่เพียงพอต่อนักเรียน อีกทั้ง ยังมีร้านสหการ ขายขนม และ เครื่องดื่มต่าง ๆ ไว้บริการอีกด้วย</vt:lpstr>
      <vt:lpstr>ร้านอาหารภายในวิทยาลัย ขายต่อจาน เพียงแค่ 20 บาท อีกทั้งยังมีบริการน้ำดื่มให้ฟรีสำหรับนักเรียนอีกด้วย</vt:lpstr>
      <vt:lpstr>๒๒. การจัดสภาพแวดล้อมที่เหมาะสมและปลอดภัยในสถานศึกษา</vt:lpstr>
      <vt:lpstr>ภายในสถานศึกษา จะเน้นในเรื่องของการสอนหลักสูตร ที่ปฏิบัติจริง พร้อมทั้งแนวทางการป้องกันอุบัติเหตุ ต่าง ๆ ที่เกิดจะเกิดภายในสายงาน อีกทั้งยังจัดอุปกรณ์สำหรับ Safety ให้กับทุก ๆ กิจกรรมที่ปฏิบัติ</vt:lpstr>
      <vt:lpstr>สภาพห้องเรียน มีอากาศถ่ายเทสะดวก และ มีแสงสว่างที่เพียงพอ  เพื่อถนอมสายตาด้วย</vt:lpstr>
      <vt:lpstr>อีกทั้ง ยังมีบริการล้างแอร์ จากศูนย์บริการแอร์ภายในสถานศึกษาอีกด้วย</vt:lpstr>
      <vt:lpstr>๒๓. มาตราการเพื่อความปลอดภัยเกี่ยวกับสารเคมีในสถานศึกษา</vt:lpstr>
      <vt:lpstr>๒๔. รับฟังความคิดเห็นข้อเสนอด้านความปลอดภัย และ นำไปปรับปรุง</vt:lpstr>
      <vt:lpstr>กล่องรับข้อเสนอแนะ เพื่อนำข้อเสนอต่าง ๆ จากบุคลากร หรือ นักเรียน นักศึกษา ภายในสถานศึกษามาปรับปรุงแก้ไข ข้อระเบียบต่าง ๆ  ให้ครอบคลุมต่อการปฏิบัติจริง</vt:lpstr>
      <vt:lpstr>๒๕. การจัดเก็บข้อมูลสถิติอุบัติเหตุหรือการเจ็บป่วยในสถานศึกษา</vt:lpstr>
      <vt:lpstr>งานนำเสนอ PowerPoint</vt:lpstr>
      <vt:lpstr>มีบอร์ดสำหรับ ประชาสัมพันธ์ เกี่ยวกับโรคระบาย และ วิธีการหลีกเลี่ยง</vt:lpstr>
      <vt:lpstr>๒๖. การจัดกิจกรรมเพื่อส่งเสริม และกระตุ้นจิตสำนึกแก่นักเรียน</vt:lpstr>
      <vt:lpstr>วิทยาลัยการอาชีพบำเหน็จณรงค์ จัดโครงการรณรงค์งดสูบบุหรี่ สถานศึกษาปลอดบุหรี่ เพื่อเป็นการประชาสัมพันธ์ ปลุกฝังจิตสำนึกที่ดี และ ให้รู้ถึงโทษและภัยจากการสูบบุหรี่</vt:lpstr>
      <vt:lpstr>นักเรียน ร่วมลงนาม ในวันงดสูบบุหรี่</vt:lpstr>
      <vt:lpstr>มีการออกกำลัง ทุกวันพุธ เพื่อเป็นการเสริมสร้าง วินัย และ กำลังกาย ให้ห่างไกลจากยาเสพติด</vt:lpstr>
      <vt:lpstr>๒๗. หนังสือ ตำรา มาตรฐานเกี่ยวกับความปลอดภัย  อาชีวอนามัย</vt:lpstr>
      <vt:lpstr>๒๘. มาตราการดูแลเพื่อความปลอดภัยในการเดินทาง</vt:lpstr>
      <vt:lpstr>การสวมหมวกกันน็อค ในการขับขี่รถจักรยานยนต์ มาโรงเรียน และ มีผู้ควบคุมการจราจร บริเวณด้านหน้าสถานศึกษา</vt:lpstr>
      <vt:lpstr>มีการตรวจเช็ค การใส่หมวกกันน็อค พร้อมการตักเตือน และ หักคะแนนความประพฤติกรรม</vt:lpstr>
      <vt:lpstr>๒๙. สร้างความร่วมมือและกิจกรรมดำเนินการระหว่างชุมชน หรือผู้ปกครอง</vt:lpstr>
      <vt:lpstr>มีการอบรม เกี่ยวกับการปลอดภัยในการขับขี่ รถยนต์ ให้กับนักเรียน นักศึกษา และ บุคคลภายนอก</vt:lpstr>
      <vt:lpstr>การความรู้ วิธีการขับขี่ที่ถูกต้อง การใส่หมวกกันน็อค  และ กฎจราจร</vt:lpstr>
      <vt:lpstr>และ ได้รับการอบรมการขับขี่ปลอดภัยจากฝ่ายดูแลการจราจรในท้องถิ่น</vt:lpstr>
      <vt:lpstr>30. นักเรียน นักศึกษาจัดตั้งชมรมฯ คระกรรมการเกี่ยวกับความปลอดภัย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สถานศึกษาปลอดภัย</dc:title>
  <dc:creator>Administrator</dc:creator>
  <cp:lastModifiedBy>Administrator</cp:lastModifiedBy>
  <cp:revision>291</cp:revision>
  <dcterms:created xsi:type="dcterms:W3CDTF">2019-06-24T03:01:22Z</dcterms:created>
  <dcterms:modified xsi:type="dcterms:W3CDTF">2019-06-25T04:45:55Z</dcterms:modified>
</cp:coreProperties>
</file>